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65"/>
  </p:notesMasterIdLst>
  <p:handoutMasterIdLst>
    <p:handoutMasterId r:id="rId66"/>
  </p:handoutMasterIdLst>
  <p:sldIdLst>
    <p:sldId id="274" r:id="rId2"/>
    <p:sldId id="428" r:id="rId3"/>
    <p:sldId id="422" r:id="rId4"/>
    <p:sldId id="425" r:id="rId5"/>
    <p:sldId id="426" r:id="rId6"/>
    <p:sldId id="427" r:id="rId7"/>
    <p:sldId id="278" r:id="rId8"/>
    <p:sldId id="409" r:id="rId9"/>
    <p:sldId id="429" r:id="rId10"/>
    <p:sldId id="442" r:id="rId11"/>
    <p:sldId id="444" r:id="rId12"/>
    <p:sldId id="445" r:id="rId13"/>
    <p:sldId id="438" r:id="rId14"/>
    <p:sldId id="439" r:id="rId15"/>
    <p:sldId id="440" r:id="rId16"/>
    <p:sldId id="441" r:id="rId17"/>
    <p:sldId id="443" r:id="rId18"/>
    <p:sldId id="437" r:id="rId19"/>
    <p:sldId id="431" r:id="rId20"/>
    <p:sldId id="432" r:id="rId21"/>
    <p:sldId id="433" r:id="rId22"/>
    <p:sldId id="434" r:id="rId23"/>
    <p:sldId id="435" r:id="rId24"/>
    <p:sldId id="446" r:id="rId25"/>
    <p:sldId id="447" r:id="rId26"/>
    <p:sldId id="453" r:id="rId27"/>
    <p:sldId id="455" r:id="rId28"/>
    <p:sldId id="454" r:id="rId29"/>
    <p:sldId id="448" r:id="rId30"/>
    <p:sldId id="450" r:id="rId31"/>
    <p:sldId id="456" r:id="rId32"/>
    <p:sldId id="459" r:id="rId33"/>
    <p:sldId id="458" r:id="rId34"/>
    <p:sldId id="457" r:id="rId35"/>
    <p:sldId id="451" r:id="rId36"/>
    <p:sldId id="452" r:id="rId37"/>
    <p:sldId id="463" r:id="rId38"/>
    <p:sldId id="464" r:id="rId39"/>
    <p:sldId id="460" r:id="rId40"/>
    <p:sldId id="461" r:id="rId41"/>
    <p:sldId id="465" r:id="rId42"/>
    <p:sldId id="462" r:id="rId43"/>
    <p:sldId id="466" r:id="rId44"/>
    <p:sldId id="468" r:id="rId45"/>
    <p:sldId id="467" r:id="rId46"/>
    <p:sldId id="469" r:id="rId47"/>
    <p:sldId id="470" r:id="rId48"/>
    <p:sldId id="471" r:id="rId49"/>
    <p:sldId id="472" r:id="rId50"/>
    <p:sldId id="474" r:id="rId51"/>
    <p:sldId id="475" r:id="rId52"/>
    <p:sldId id="473" r:id="rId53"/>
    <p:sldId id="477" r:id="rId54"/>
    <p:sldId id="478" r:id="rId55"/>
    <p:sldId id="479" r:id="rId56"/>
    <p:sldId id="480" r:id="rId57"/>
    <p:sldId id="481" r:id="rId58"/>
    <p:sldId id="482" r:id="rId59"/>
    <p:sldId id="484" r:id="rId60"/>
    <p:sldId id="485" r:id="rId61"/>
    <p:sldId id="487" r:id="rId62"/>
    <p:sldId id="486" r:id="rId63"/>
    <p:sldId id="407" r:id="rId64"/>
  </p:sldIdLst>
  <p:sldSz cx="6858000" cy="5143500"/>
  <p:notesSz cx="9144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 initials="s" lastIdx="2" clrIdx="0">
    <p:extLst>
      <p:ext uri="{19B8F6BF-5375-455C-9EA6-DF929625EA0E}">
        <p15:presenceInfo xmlns:p15="http://schemas.microsoft.com/office/powerpoint/2012/main" userId="s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38" autoAdjust="0"/>
    <p:restoredTop sz="88364" autoAdjust="0"/>
  </p:normalViewPr>
  <p:slideViewPr>
    <p:cSldViewPr>
      <p:cViewPr varScale="1">
        <p:scale>
          <a:sx n="94" d="100"/>
          <a:sy n="94" d="100"/>
        </p:scale>
        <p:origin x="918" y="102"/>
      </p:cViewPr>
      <p:guideLst>
        <p:guide orient="horz" pos="1620"/>
        <p:guide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26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17341C3E-7123-41A7-931C-78562B631A61}" type="datetime1">
              <a:rPr lang="en-US" smtClean="0"/>
              <a:t>12/30/2020</a:t>
            </a:fld>
            <a:endParaRPr lang="en-US"/>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C3C0EED5-6B7E-44E1-97EE-1AC365C5B29C}" type="slidenum">
              <a:rPr lang="en-US" smtClean="0"/>
              <a:t>‹#›</a:t>
            </a:fld>
            <a:endParaRPr lang="en-US"/>
          </a:p>
        </p:txBody>
      </p:sp>
    </p:spTree>
    <p:extLst>
      <p:ext uri="{BB962C8B-B14F-4D97-AF65-F5344CB8AC3E}">
        <p14:creationId xmlns:p14="http://schemas.microsoft.com/office/powerpoint/2010/main" val="250800498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3F764746-F89E-4F91-9FA0-B81D017868EB}" type="datetime1">
              <a:rPr lang="en-US" smtClean="0"/>
              <a:t>12/30/2020</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F4685E84-020F-4E81-A071-5B9A381B5160}" type="slidenum">
              <a:rPr lang="en-US" smtClean="0"/>
              <a:pPr/>
              <a:t>‹#›</a:t>
            </a:fld>
            <a:endParaRPr lang="en-US"/>
          </a:p>
        </p:txBody>
      </p:sp>
    </p:spTree>
    <p:extLst>
      <p:ext uri="{BB962C8B-B14F-4D97-AF65-F5344CB8AC3E}">
        <p14:creationId xmlns:p14="http://schemas.microsoft.com/office/powerpoint/2010/main" val="334655649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1</a:t>
            </a:fld>
            <a:endParaRPr lang="en-US"/>
          </a:p>
        </p:txBody>
      </p:sp>
    </p:spTree>
    <p:extLst>
      <p:ext uri="{BB962C8B-B14F-4D97-AF65-F5344CB8AC3E}">
        <p14:creationId xmlns:p14="http://schemas.microsoft.com/office/powerpoint/2010/main" val="1731289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10</a:t>
            </a:fld>
            <a:endParaRPr lang="en-US"/>
          </a:p>
        </p:txBody>
      </p:sp>
    </p:spTree>
    <p:extLst>
      <p:ext uri="{BB962C8B-B14F-4D97-AF65-F5344CB8AC3E}">
        <p14:creationId xmlns:p14="http://schemas.microsoft.com/office/powerpoint/2010/main" val="3096653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11</a:t>
            </a:fld>
            <a:endParaRPr lang="en-US"/>
          </a:p>
        </p:txBody>
      </p:sp>
    </p:spTree>
    <p:extLst>
      <p:ext uri="{BB962C8B-B14F-4D97-AF65-F5344CB8AC3E}">
        <p14:creationId xmlns:p14="http://schemas.microsoft.com/office/powerpoint/2010/main" val="2459092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12</a:t>
            </a:fld>
            <a:endParaRPr lang="en-US"/>
          </a:p>
        </p:txBody>
      </p:sp>
    </p:spTree>
    <p:extLst>
      <p:ext uri="{BB962C8B-B14F-4D97-AF65-F5344CB8AC3E}">
        <p14:creationId xmlns:p14="http://schemas.microsoft.com/office/powerpoint/2010/main" val="1757119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13</a:t>
            </a:fld>
            <a:endParaRPr lang="en-US"/>
          </a:p>
        </p:txBody>
      </p:sp>
    </p:spTree>
    <p:extLst>
      <p:ext uri="{BB962C8B-B14F-4D97-AF65-F5344CB8AC3E}">
        <p14:creationId xmlns:p14="http://schemas.microsoft.com/office/powerpoint/2010/main" val="740674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14</a:t>
            </a:fld>
            <a:endParaRPr lang="en-US"/>
          </a:p>
        </p:txBody>
      </p:sp>
    </p:spTree>
    <p:extLst>
      <p:ext uri="{BB962C8B-B14F-4D97-AF65-F5344CB8AC3E}">
        <p14:creationId xmlns:p14="http://schemas.microsoft.com/office/powerpoint/2010/main" val="85191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15</a:t>
            </a:fld>
            <a:endParaRPr lang="en-US"/>
          </a:p>
        </p:txBody>
      </p:sp>
    </p:spTree>
    <p:extLst>
      <p:ext uri="{BB962C8B-B14F-4D97-AF65-F5344CB8AC3E}">
        <p14:creationId xmlns:p14="http://schemas.microsoft.com/office/powerpoint/2010/main" val="691199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16</a:t>
            </a:fld>
            <a:endParaRPr lang="en-US"/>
          </a:p>
        </p:txBody>
      </p:sp>
    </p:spTree>
    <p:extLst>
      <p:ext uri="{BB962C8B-B14F-4D97-AF65-F5344CB8AC3E}">
        <p14:creationId xmlns:p14="http://schemas.microsoft.com/office/powerpoint/2010/main" val="2704095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17</a:t>
            </a:fld>
            <a:endParaRPr lang="en-US"/>
          </a:p>
        </p:txBody>
      </p:sp>
    </p:spTree>
    <p:extLst>
      <p:ext uri="{BB962C8B-B14F-4D97-AF65-F5344CB8AC3E}">
        <p14:creationId xmlns:p14="http://schemas.microsoft.com/office/powerpoint/2010/main" val="3835902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18</a:t>
            </a:fld>
            <a:endParaRPr lang="en-US"/>
          </a:p>
        </p:txBody>
      </p:sp>
    </p:spTree>
    <p:extLst>
      <p:ext uri="{BB962C8B-B14F-4D97-AF65-F5344CB8AC3E}">
        <p14:creationId xmlns:p14="http://schemas.microsoft.com/office/powerpoint/2010/main" val="3307814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19</a:t>
            </a:fld>
            <a:endParaRPr lang="en-US"/>
          </a:p>
        </p:txBody>
      </p:sp>
    </p:spTree>
    <p:extLst>
      <p:ext uri="{BB962C8B-B14F-4D97-AF65-F5344CB8AC3E}">
        <p14:creationId xmlns:p14="http://schemas.microsoft.com/office/powerpoint/2010/main" val="125871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spcBef>
                <a:spcPts val="0"/>
              </a:spcBef>
              <a:spcAft>
                <a:spcPts val="1200"/>
              </a:spcAft>
              <a:buFont typeface="Wingdings" panose="05000000000000000000" pitchFamily="2" charset="2"/>
              <a:buNone/>
            </a:pPr>
            <a:endParaRPr lang="en-IN" sz="1200" dirty="0" smtClean="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2</a:t>
            </a:fld>
            <a:endParaRPr lang="en-US"/>
          </a:p>
        </p:txBody>
      </p:sp>
    </p:spTree>
    <p:extLst>
      <p:ext uri="{BB962C8B-B14F-4D97-AF65-F5344CB8AC3E}">
        <p14:creationId xmlns:p14="http://schemas.microsoft.com/office/powerpoint/2010/main" val="4287963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20</a:t>
            </a:fld>
            <a:endParaRPr lang="en-US"/>
          </a:p>
        </p:txBody>
      </p:sp>
    </p:spTree>
    <p:extLst>
      <p:ext uri="{BB962C8B-B14F-4D97-AF65-F5344CB8AC3E}">
        <p14:creationId xmlns:p14="http://schemas.microsoft.com/office/powerpoint/2010/main" val="3133251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21</a:t>
            </a:fld>
            <a:endParaRPr lang="en-US"/>
          </a:p>
        </p:txBody>
      </p:sp>
    </p:spTree>
    <p:extLst>
      <p:ext uri="{BB962C8B-B14F-4D97-AF65-F5344CB8AC3E}">
        <p14:creationId xmlns:p14="http://schemas.microsoft.com/office/powerpoint/2010/main" val="2220423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22</a:t>
            </a:fld>
            <a:endParaRPr lang="en-US"/>
          </a:p>
        </p:txBody>
      </p:sp>
    </p:spTree>
    <p:extLst>
      <p:ext uri="{BB962C8B-B14F-4D97-AF65-F5344CB8AC3E}">
        <p14:creationId xmlns:p14="http://schemas.microsoft.com/office/powerpoint/2010/main" val="1338593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23</a:t>
            </a:fld>
            <a:endParaRPr lang="en-US"/>
          </a:p>
        </p:txBody>
      </p:sp>
    </p:spTree>
    <p:extLst>
      <p:ext uri="{BB962C8B-B14F-4D97-AF65-F5344CB8AC3E}">
        <p14:creationId xmlns:p14="http://schemas.microsoft.com/office/powerpoint/2010/main" val="1386423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24</a:t>
            </a:fld>
            <a:endParaRPr lang="en-US"/>
          </a:p>
        </p:txBody>
      </p:sp>
    </p:spTree>
    <p:extLst>
      <p:ext uri="{BB962C8B-B14F-4D97-AF65-F5344CB8AC3E}">
        <p14:creationId xmlns:p14="http://schemas.microsoft.com/office/powerpoint/2010/main" val="1207157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25</a:t>
            </a:fld>
            <a:endParaRPr lang="en-US"/>
          </a:p>
        </p:txBody>
      </p:sp>
    </p:spTree>
    <p:extLst>
      <p:ext uri="{BB962C8B-B14F-4D97-AF65-F5344CB8AC3E}">
        <p14:creationId xmlns:p14="http://schemas.microsoft.com/office/powerpoint/2010/main" val="3925254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26</a:t>
            </a:fld>
            <a:endParaRPr lang="en-US"/>
          </a:p>
        </p:txBody>
      </p:sp>
    </p:spTree>
    <p:extLst>
      <p:ext uri="{BB962C8B-B14F-4D97-AF65-F5344CB8AC3E}">
        <p14:creationId xmlns:p14="http://schemas.microsoft.com/office/powerpoint/2010/main" val="3420629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27</a:t>
            </a:fld>
            <a:endParaRPr lang="en-US"/>
          </a:p>
        </p:txBody>
      </p:sp>
    </p:spTree>
    <p:extLst>
      <p:ext uri="{BB962C8B-B14F-4D97-AF65-F5344CB8AC3E}">
        <p14:creationId xmlns:p14="http://schemas.microsoft.com/office/powerpoint/2010/main" val="2868441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28</a:t>
            </a:fld>
            <a:endParaRPr lang="en-US"/>
          </a:p>
        </p:txBody>
      </p:sp>
    </p:spTree>
    <p:extLst>
      <p:ext uri="{BB962C8B-B14F-4D97-AF65-F5344CB8AC3E}">
        <p14:creationId xmlns:p14="http://schemas.microsoft.com/office/powerpoint/2010/main" val="151707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29</a:t>
            </a:fld>
            <a:endParaRPr lang="en-US"/>
          </a:p>
        </p:txBody>
      </p:sp>
    </p:spTree>
    <p:extLst>
      <p:ext uri="{BB962C8B-B14F-4D97-AF65-F5344CB8AC3E}">
        <p14:creationId xmlns:p14="http://schemas.microsoft.com/office/powerpoint/2010/main" val="393249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spcBef>
                <a:spcPts val="0"/>
              </a:spcBef>
              <a:spcAft>
                <a:spcPts val="1200"/>
              </a:spcAft>
              <a:buFont typeface="Wingdings" panose="05000000000000000000" pitchFamily="2" charset="2"/>
              <a:buNone/>
            </a:pPr>
            <a:endParaRPr lang="en-IN" sz="1200" dirty="0" smtClean="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3</a:t>
            </a:fld>
            <a:endParaRPr lang="en-US"/>
          </a:p>
        </p:txBody>
      </p:sp>
    </p:spTree>
    <p:extLst>
      <p:ext uri="{BB962C8B-B14F-4D97-AF65-F5344CB8AC3E}">
        <p14:creationId xmlns:p14="http://schemas.microsoft.com/office/powerpoint/2010/main" val="3170876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30</a:t>
            </a:fld>
            <a:endParaRPr lang="en-US"/>
          </a:p>
        </p:txBody>
      </p:sp>
    </p:spTree>
    <p:extLst>
      <p:ext uri="{BB962C8B-B14F-4D97-AF65-F5344CB8AC3E}">
        <p14:creationId xmlns:p14="http://schemas.microsoft.com/office/powerpoint/2010/main" val="1708044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31</a:t>
            </a:fld>
            <a:endParaRPr lang="en-US"/>
          </a:p>
        </p:txBody>
      </p:sp>
    </p:spTree>
    <p:extLst>
      <p:ext uri="{BB962C8B-B14F-4D97-AF65-F5344CB8AC3E}">
        <p14:creationId xmlns:p14="http://schemas.microsoft.com/office/powerpoint/2010/main" val="1927042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32</a:t>
            </a:fld>
            <a:endParaRPr lang="en-US"/>
          </a:p>
        </p:txBody>
      </p:sp>
    </p:spTree>
    <p:extLst>
      <p:ext uri="{BB962C8B-B14F-4D97-AF65-F5344CB8AC3E}">
        <p14:creationId xmlns:p14="http://schemas.microsoft.com/office/powerpoint/2010/main" val="4208679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33</a:t>
            </a:fld>
            <a:endParaRPr lang="en-US"/>
          </a:p>
        </p:txBody>
      </p:sp>
    </p:spTree>
    <p:extLst>
      <p:ext uri="{BB962C8B-B14F-4D97-AF65-F5344CB8AC3E}">
        <p14:creationId xmlns:p14="http://schemas.microsoft.com/office/powerpoint/2010/main" val="1013928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34</a:t>
            </a:fld>
            <a:endParaRPr lang="en-US"/>
          </a:p>
        </p:txBody>
      </p:sp>
    </p:spTree>
    <p:extLst>
      <p:ext uri="{BB962C8B-B14F-4D97-AF65-F5344CB8AC3E}">
        <p14:creationId xmlns:p14="http://schemas.microsoft.com/office/powerpoint/2010/main" val="307037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35</a:t>
            </a:fld>
            <a:endParaRPr lang="en-US"/>
          </a:p>
        </p:txBody>
      </p:sp>
    </p:spTree>
    <p:extLst>
      <p:ext uri="{BB962C8B-B14F-4D97-AF65-F5344CB8AC3E}">
        <p14:creationId xmlns:p14="http://schemas.microsoft.com/office/powerpoint/2010/main" val="4124109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36</a:t>
            </a:fld>
            <a:endParaRPr lang="en-US"/>
          </a:p>
        </p:txBody>
      </p:sp>
    </p:spTree>
    <p:extLst>
      <p:ext uri="{BB962C8B-B14F-4D97-AF65-F5344CB8AC3E}">
        <p14:creationId xmlns:p14="http://schemas.microsoft.com/office/powerpoint/2010/main" val="210121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37</a:t>
            </a:fld>
            <a:endParaRPr lang="en-US"/>
          </a:p>
        </p:txBody>
      </p:sp>
    </p:spTree>
    <p:extLst>
      <p:ext uri="{BB962C8B-B14F-4D97-AF65-F5344CB8AC3E}">
        <p14:creationId xmlns:p14="http://schemas.microsoft.com/office/powerpoint/2010/main" val="1518935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38</a:t>
            </a:fld>
            <a:endParaRPr lang="en-US"/>
          </a:p>
        </p:txBody>
      </p:sp>
    </p:spTree>
    <p:extLst>
      <p:ext uri="{BB962C8B-B14F-4D97-AF65-F5344CB8AC3E}">
        <p14:creationId xmlns:p14="http://schemas.microsoft.com/office/powerpoint/2010/main" val="1255022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39</a:t>
            </a:fld>
            <a:endParaRPr lang="en-US"/>
          </a:p>
        </p:txBody>
      </p:sp>
    </p:spTree>
    <p:extLst>
      <p:ext uri="{BB962C8B-B14F-4D97-AF65-F5344CB8AC3E}">
        <p14:creationId xmlns:p14="http://schemas.microsoft.com/office/powerpoint/2010/main" val="4042831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spcBef>
                <a:spcPts val="0"/>
              </a:spcBef>
              <a:spcAft>
                <a:spcPts val="1200"/>
              </a:spcAft>
              <a:buFont typeface="Wingdings" panose="05000000000000000000" pitchFamily="2" charset="2"/>
              <a:buNone/>
            </a:pPr>
            <a:endParaRPr lang="en-IN" sz="1200" dirty="0" smtClean="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4</a:t>
            </a:fld>
            <a:endParaRPr lang="en-US"/>
          </a:p>
        </p:txBody>
      </p:sp>
    </p:spTree>
    <p:extLst>
      <p:ext uri="{BB962C8B-B14F-4D97-AF65-F5344CB8AC3E}">
        <p14:creationId xmlns:p14="http://schemas.microsoft.com/office/powerpoint/2010/main" val="617159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40</a:t>
            </a:fld>
            <a:endParaRPr lang="en-US"/>
          </a:p>
        </p:txBody>
      </p:sp>
    </p:spTree>
    <p:extLst>
      <p:ext uri="{BB962C8B-B14F-4D97-AF65-F5344CB8AC3E}">
        <p14:creationId xmlns:p14="http://schemas.microsoft.com/office/powerpoint/2010/main" val="872582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41</a:t>
            </a:fld>
            <a:endParaRPr lang="en-US"/>
          </a:p>
        </p:txBody>
      </p:sp>
    </p:spTree>
    <p:extLst>
      <p:ext uri="{BB962C8B-B14F-4D97-AF65-F5344CB8AC3E}">
        <p14:creationId xmlns:p14="http://schemas.microsoft.com/office/powerpoint/2010/main" val="1070186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42</a:t>
            </a:fld>
            <a:endParaRPr lang="en-US"/>
          </a:p>
        </p:txBody>
      </p:sp>
    </p:spTree>
    <p:extLst>
      <p:ext uri="{BB962C8B-B14F-4D97-AF65-F5344CB8AC3E}">
        <p14:creationId xmlns:p14="http://schemas.microsoft.com/office/powerpoint/2010/main" val="50424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43</a:t>
            </a:fld>
            <a:endParaRPr lang="en-US"/>
          </a:p>
        </p:txBody>
      </p:sp>
    </p:spTree>
    <p:extLst>
      <p:ext uri="{BB962C8B-B14F-4D97-AF65-F5344CB8AC3E}">
        <p14:creationId xmlns:p14="http://schemas.microsoft.com/office/powerpoint/2010/main" val="4641398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44</a:t>
            </a:fld>
            <a:endParaRPr lang="en-US"/>
          </a:p>
        </p:txBody>
      </p:sp>
    </p:spTree>
    <p:extLst>
      <p:ext uri="{BB962C8B-B14F-4D97-AF65-F5344CB8AC3E}">
        <p14:creationId xmlns:p14="http://schemas.microsoft.com/office/powerpoint/2010/main" val="2468547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45</a:t>
            </a:fld>
            <a:endParaRPr lang="en-US"/>
          </a:p>
        </p:txBody>
      </p:sp>
    </p:spTree>
    <p:extLst>
      <p:ext uri="{BB962C8B-B14F-4D97-AF65-F5344CB8AC3E}">
        <p14:creationId xmlns:p14="http://schemas.microsoft.com/office/powerpoint/2010/main" val="3058272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46</a:t>
            </a:fld>
            <a:endParaRPr lang="en-US"/>
          </a:p>
        </p:txBody>
      </p:sp>
    </p:spTree>
    <p:extLst>
      <p:ext uri="{BB962C8B-B14F-4D97-AF65-F5344CB8AC3E}">
        <p14:creationId xmlns:p14="http://schemas.microsoft.com/office/powerpoint/2010/main" val="4161969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47</a:t>
            </a:fld>
            <a:endParaRPr lang="en-US"/>
          </a:p>
        </p:txBody>
      </p:sp>
    </p:spTree>
    <p:extLst>
      <p:ext uri="{BB962C8B-B14F-4D97-AF65-F5344CB8AC3E}">
        <p14:creationId xmlns:p14="http://schemas.microsoft.com/office/powerpoint/2010/main" val="1532340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48</a:t>
            </a:fld>
            <a:endParaRPr lang="en-US"/>
          </a:p>
        </p:txBody>
      </p:sp>
    </p:spTree>
    <p:extLst>
      <p:ext uri="{BB962C8B-B14F-4D97-AF65-F5344CB8AC3E}">
        <p14:creationId xmlns:p14="http://schemas.microsoft.com/office/powerpoint/2010/main" val="3187773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49</a:t>
            </a:fld>
            <a:endParaRPr lang="en-US"/>
          </a:p>
        </p:txBody>
      </p:sp>
    </p:spTree>
    <p:extLst>
      <p:ext uri="{BB962C8B-B14F-4D97-AF65-F5344CB8AC3E}">
        <p14:creationId xmlns:p14="http://schemas.microsoft.com/office/powerpoint/2010/main" val="4042407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spcBef>
                <a:spcPts val="0"/>
              </a:spcBef>
              <a:spcAft>
                <a:spcPts val="1200"/>
              </a:spcAft>
              <a:buFont typeface="Wingdings" panose="05000000000000000000" pitchFamily="2" charset="2"/>
              <a:buNone/>
            </a:pPr>
            <a:endParaRPr lang="en-IN" sz="1200" dirty="0" smtClean="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5</a:t>
            </a:fld>
            <a:endParaRPr lang="en-US"/>
          </a:p>
        </p:txBody>
      </p:sp>
    </p:spTree>
    <p:extLst>
      <p:ext uri="{BB962C8B-B14F-4D97-AF65-F5344CB8AC3E}">
        <p14:creationId xmlns:p14="http://schemas.microsoft.com/office/powerpoint/2010/main" val="7803742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50</a:t>
            </a:fld>
            <a:endParaRPr lang="en-US"/>
          </a:p>
        </p:txBody>
      </p:sp>
    </p:spTree>
    <p:extLst>
      <p:ext uri="{BB962C8B-B14F-4D97-AF65-F5344CB8AC3E}">
        <p14:creationId xmlns:p14="http://schemas.microsoft.com/office/powerpoint/2010/main" val="2350845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51</a:t>
            </a:fld>
            <a:endParaRPr lang="en-US"/>
          </a:p>
        </p:txBody>
      </p:sp>
    </p:spTree>
    <p:extLst>
      <p:ext uri="{BB962C8B-B14F-4D97-AF65-F5344CB8AC3E}">
        <p14:creationId xmlns:p14="http://schemas.microsoft.com/office/powerpoint/2010/main" val="1094468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52</a:t>
            </a:fld>
            <a:endParaRPr lang="en-US"/>
          </a:p>
        </p:txBody>
      </p:sp>
    </p:spTree>
    <p:extLst>
      <p:ext uri="{BB962C8B-B14F-4D97-AF65-F5344CB8AC3E}">
        <p14:creationId xmlns:p14="http://schemas.microsoft.com/office/powerpoint/2010/main" val="2991634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53</a:t>
            </a:fld>
            <a:endParaRPr lang="en-US"/>
          </a:p>
        </p:txBody>
      </p:sp>
    </p:spTree>
    <p:extLst>
      <p:ext uri="{BB962C8B-B14F-4D97-AF65-F5344CB8AC3E}">
        <p14:creationId xmlns:p14="http://schemas.microsoft.com/office/powerpoint/2010/main" val="29996534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54</a:t>
            </a:fld>
            <a:endParaRPr lang="en-US"/>
          </a:p>
        </p:txBody>
      </p:sp>
    </p:spTree>
    <p:extLst>
      <p:ext uri="{BB962C8B-B14F-4D97-AF65-F5344CB8AC3E}">
        <p14:creationId xmlns:p14="http://schemas.microsoft.com/office/powerpoint/2010/main" val="13939791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55</a:t>
            </a:fld>
            <a:endParaRPr lang="en-US"/>
          </a:p>
        </p:txBody>
      </p:sp>
    </p:spTree>
    <p:extLst>
      <p:ext uri="{BB962C8B-B14F-4D97-AF65-F5344CB8AC3E}">
        <p14:creationId xmlns:p14="http://schemas.microsoft.com/office/powerpoint/2010/main" val="3300923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56</a:t>
            </a:fld>
            <a:endParaRPr lang="en-US"/>
          </a:p>
        </p:txBody>
      </p:sp>
    </p:spTree>
    <p:extLst>
      <p:ext uri="{BB962C8B-B14F-4D97-AF65-F5344CB8AC3E}">
        <p14:creationId xmlns:p14="http://schemas.microsoft.com/office/powerpoint/2010/main" val="21136503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57</a:t>
            </a:fld>
            <a:endParaRPr lang="en-US"/>
          </a:p>
        </p:txBody>
      </p:sp>
    </p:spTree>
    <p:extLst>
      <p:ext uri="{BB962C8B-B14F-4D97-AF65-F5344CB8AC3E}">
        <p14:creationId xmlns:p14="http://schemas.microsoft.com/office/powerpoint/2010/main" val="34511700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58</a:t>
            </a:fld>
            <a:endParaRPr lang="en-US"/>
          </a:p>
        </p:txBody>
      </p:sp>
    </p:spTree>
    <p:extLst>
      <p:ext uri="{BB962C8B-B14F-4D97-AF65-F5344CB8AC3E}">
        <p14:creationId xmlns:p14="http://schemas.microsoft.com/office/powerpoint/2010/main" val="943862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59</a:t>
            </a:fld>
            <a:endParaRPr lang="en-US"/>
          </a:p>
        </p:txBody>
      </p:sp>
    </p:spTree>
    <p:extLst>
      <p:ext uri="{BB962C8B-B14F-4D97-AF65-F5344CB8AC3E}">
        <p14:creationId xmlns:p14="http://schemas.microsoft.com/office/powerpoint/2010/main" val="3881858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spcBef>
                <a:spcPts val="0"/>
              </a:spcBef>
              <a:spcAft>
                <a:spcPts val="1200"/>
              </a:spcAft>
              <a:buFont typeface="Wingdings" panose="05000000000000000000" pitchFamily="2" charset="2"/>
              <a:buNone/>
            </a:pPr>
            <a:endParaRPr lang="en-IN" sz="1200" dirty="0" smtClean="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6</a:t>
            </a:fld>
            <a:endParaRPr lang="en-US"/>
          </a:p>
        </p:txBody>
      </p:sp>
    </p:spTree>
    <p:extLst>
      <p:ext uri="{BB962C8B-B14F-4D97-AF65-F5344CB8AC3E}">
        <p14:creationId xmlns:p14="http://schemas.microsoft.com/office/powerpoint/2010/main" val="15054489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r>
              <a:rPr lang="en-US" sz="1200" b="0" i="0" u="none" strike="noStrike" kern="1200" baseline="0" dirty="0" smtClean="0">
                <a:solidFill>
                  <a:schemeClr val="tx1"/>
                </a:solidFill>
                <a:latin typeface="+mn-lt"/>
                <a:ea typeface="+mn-ea"/>
                <a:cs typeface="+mn-cs"/>
              </a:rPr>
              <a:t>Many operating systems do not have well-defined structures.</a:t>
            </a:r>
          </a:p>
          <a:p>
            <a:pPr marL="0" indent="0" algn="just">
              <a:buFont typeface="Wingdings" panose="05000000000000000000" pitchFamily="2" charset="2"/>
              <a:buNone/>
            </a:pPr>
            <a:r>
              <a:rPr lang="en-US" dirty="0" smtClean="0">
                <a:latin typeface="Times New Roman"/>
                <a:ea typeface="Times New Roman"/>
                <a:cs typeface="Times New Roman"/>
              </a:rPr>
              <a:t>Figure shows the MS-DOS </a:t>
            </a:r>
            <a:r>
              <a:rPr lang="en-US" dirty="0" err="1" smtClean="0">
                <a:latin typeface="Times New Roman"/>
                <a:ea typeface="Times New Roman"/>
                <a:cs typeface="Times New Roman"/>
              </a:rPr>
              <a:t>os</a:t>
            </a:r>
            <a:r>
              <a:rPr lang="en-US" dirty="0" smtClean="0">
                <a:latin typeface="Times New Roman"/>
                <a:ea typeface="Times New Roman"/>
                <a:cs typeface="Times New Roman"/>
              </a:rPr>
              <a:t> structure</a:t>
            </a:r>
          </a:p>
          <a:p>
            <a:pPr marL="0" indent="0" algn="just">
              <a:buFont typeface="Wingdings" panose="05000000000000000000" pitchFamily="2" charset="2"/>
              <a:buNone/>
            </a:pPr>
            <a:r>
              <a:rPr lang="en-US" sz="1200" b="0" i="0" kern="1200" dirty="0" smtClean="0">
                <a:solidFill>
                  <a:schemeClr val="tx1"/>
                </a:solidFill>
                <a:effectLst/>
                <a:latin typeface="+mn-lt"/>
                <a:ea typeface="+mn-ea"/>
                <a:cs typeface="+mn-cs"/>
              </a:rPr>
              <a:t>Such operating systems do not have well defined structure and are small, simple and limited systems. </a:t>
            </a:r>
          </a:p>
          <a:p>
            <a:pPr marL="0" indent="0" algn="just">
              <a:buFont typeface="Wingdings" panose="05000000000000000000" pitchFamily="2" charset="2"/>
              <a:buNone/>
            </a:pPr>
            <a:r>
              <a:rPr lang="en-US" sz="1200" b="0" i="0" kern="1200" dirty="0" smtClean="0">
                <a:solidFill>
                  <a:schemeClr val="tx1"/>
                </a:solidFill>
                <a:effectLst/>
                <a:latin typeface="+mn-lt"/>
                <a:ea typeface="+mn-ea"/>
                <a:cs typeface="+mn-cs"/>
              </a:rPr>
              <a:t>The interfaces and levels of functionality are not well separated. </a:t>
            </a:r>
          </a:p>
          <a:p>
            <a:pPr marL="0" indent="0" algn="just">
              <a:buFont typeface="Wingdings" panose="05000000000000000000" pitchFamily="2" charset="2"/>
              <a:buNone/>
            </a:pPr>
            <a:r>
              <a:rPr lang="en-US" sz="1200" b="0" i="0" kern="1200" dirty="0" smtClean="0">
                <a:solidFill>
                  <a:schemeClr val="tx1"/>
                </a:solidFill>
                <a:effectLst/>
                <a:latin typeface="+mn-lt"/>
                <a:ea typeface="+mn-ea"/>
                <a:cs typeface="+mn-cs"/>
              </a:rPr>
              <a:t>MS-DOS is an example of such operating system. </a:t>
            </a:r>
          </a:p>
          <a:p>
            <a:pPr marL="0" indent="0" algn="just">
              <a:buFont typeface="Wingdings" panose="05000000000000000000" pitchFamily="2" charset="2"/>
              <a:buNone/>
            </a:pPr>
            <a:r>
              <a:rPr lang="en-US" sz="1200" b="0" i="0" kern="1200" dirty="0" smtClean="0">
                <a:solidFill>
                  <a:schemeClr val="tx1"/>
                </a:solidFill>
                <a:effectLst/>
                <a:latin typeface="+mn-lt"/>
                <a:ea typeface="+mn-ea"/>
                <a:cs typeface="+mn-cs"/>
              </a:rPr>
              <a:t>In MS-DOS application programs are able to access the basic I/O routines. </a:t>
            </a:r>
          </a:p>
          <a:p>
            <a:pPr marL="0" indent="0" algn="just">
              <a:buFont typeface="Wingdings" panose="05000000000000000000" pitchFamily="2" charset="2"/>
              <a:buNone/>
            </a:pPr>
            <a:r>
              <a:rPr lang="en-US" sz="1200" b="0" i="0" kern="1200" dirty="0" smtClean="0">
                <a:solidFill>
                  <a:schemeClr val="tx1"/>
                </a:solidFill>
                <a:effectLst/>
                <a:latin typeface="+mn-lt"/>
                <a:ea typeface="+mn-ea"/>
                <a:cs typeface="+mn-cs"/>
              </a:rPr>
              <a:t>These types of operating system cause the entire system to crash if one of the user programs fails.</a:t>
            </a: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60</a:t>
            </a:fld>
            <a:endParaRPr lang="en-US"/>
          </a:p>
        </p:txBody>
      </p:sp>
    </p:spTree>
    <p:extLst>
      <p:ext uri="{BB962C8B-B14F-4D97-AF65-F5344CB8AC3E}">
        <p14:creationId xmlns:p14="http://schemas.microsoft.com/office/powerpoint/2010/main" val="244967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This is another approach called Layered structure.</a:t>
            </a:r>
          </a:p>
          <a:p>
            <a:pPr fontAlgn="base"/>
            <a:r>
              <a:rPr lang="en-US" sz="1200" b="0" i="0" kern="1200" dirty="0" smtClean="0">
                <a:solidFill>
                  <a:schemeClr val="tx1"/>
                </a:solidFill>
                <a:effectLst/>
                <a:latin typeface="+mn-lt"/>
                <a:ea typeface="+mn-ea"/>
                <a:cs typeface="+mn-cs"/>
              </a:rPr>
              <a:t>An OS can be broken into pieces and retain much more control on system. </a:t>
            </a:r>
          </a:p>
          <a:p>
            <a:pPr fontAlgn="base"/>
            <a:r>
              <a:rPr lang="en-US" sz="1200" b="0" i="0" kern="1200" dirty="0" smtClean="0">
                <a:solidFill>
                  <a:schemeClr val="tx1"/>
                </a:solidFill>
                <a:effectLst/>
                <a:latin typeface="+mn-lt"/>
                <a:ea typeface="+mn-ea"/>
                <a:cs typeface="+mn-cs"/>
              </a:rPr>
              <a:t>In this structure the OS is broken into number of layers (levels). </a:t>
            </a:r>
          </a:p>
          <a:p>
            <a:pPr fontAlgn="base"/>
            <a:r>
              <a:rPr lang="en-US" sz="1200" b="0" i="0" kern="1200" dirty="0" smtClean="0">
                <a:solidFill>
                  <a:schemeClr val="tx1"/>
                </a:solidFill>
                <a:effectLst/>
                <a:latin typeface="+mn-lt"/>
                <a:ea typeface="+mn-ea"/>
                <a:cs typeface="+mn-cs"/>
              </a:rPr>
              <a:t>The bottom layer (layer 0) is the hardware and the topmost layer (layer N) is the user interface. </a:t>
            </a:r>
          </a:p>
          <a:p>
            <a:pPr fontAlgn="base"/>
            <a:r>
              <a:rPr lang="en-US" sz="1200" b="0" i="0" kern="1200" dirty="0" smtClean="0">
                <a:solidFill>
                  <a:schemeClr val="tx1"/>
                </a:solidFill>
                <a:effectLst/>
                <a:latin typeface="+mn-lt"/>
                <a:ea typeface="+mn-ea"/>
                <a:cs typeface="+mn-cs"/>
              </a:rPr>
              <a:t>These layers are so designed that each layer uses the functions of the lower level layers only. </a:t>
            </a:r>
          </a:p>
          <a:p>
            <a:pPr fontAlgn="base"/>
            <a:r>
              <a:rPr lang="en-US" sz="1200" b="0" i="0" kern="1200" dirty="0" smtClean="0">
                <a:solidFill>
                  <a:schemeClr val="tx1"/>
                </a:solidFill>
                <a:effectLst/>
                <a:latin typeface="+mn-lt"/>
                <a:ea typeface="+mn-ea"/>
                <a:cs typeface="+mn-cs"/>
              </a:rPr>
              <a:t>This simplifies the debugging process as if lower level layers are debugged and an error occurs during debugging then the error must be on that layer only as the lower level layers have already been debugged.</a:t>
            </a:r>
          </a:p>
          <a:p>
            <a:pPr fontAlgn="base"/>
            <a:r>
              <a:rPr lang="en-US" sz="1200" b="0" i="0" kern="1200" dirty="0" smtClean="0">
                <a:solidFill>
                  <a:schemeClr val="tx1"/>
                </a:solidFill>
                <a:effectLst/>
                <a:latin typeface="+mn-lt"/>
                <a:ea typeface="+mn-ea"/>
                <a:cs typeface="+mn-cs"/>
              </a:rPr>
              <a:t>The main disadvantage of this structure is that at each layer, the data needs to be modified and passed on which adds overhead to the system. </a:t>
            </a:r>
          </a:p>
          <a:p>
            <a:pPr fontAlgn="base"/>
            <a:r>
              <a:rPr lang="en-US" sz="1200" b="0" i="0" kern="1200" dirty="0" smtClean="0">
                <a:solidFill>
                  <a:schemeClr val="tx1"/>
                </a:solidFill>
                <a:effectLst/>
                <a:latin typeface="+mn-lt"/>
                <a:ea typeface="+mn-ea"/>
                <a:cs typeface="+mn-cs"/>
              </a:rPr>
              <a:t>Moreover careful planning of the layers is necessary as a layer can use only lower level layers. </a:t>
            </a:r>
          </a:p>
          <a:p>
            <a:pPr fontAlgn="base"/>
            <a:r>
              <a:rPr lang="en-US" sz="1200" b="0" i="0" kern="1200" dirty="0" smtClean="0">
                <a:solidFill>
                  <a:schemeClr val="tx1"/>
                </a:solidFill>
                <a:effectLst/>
                <a:latin typeface="+mn-lt"/>
                <a:ea typeface="+mn-ea"/>
                <a:cs typeface="+mn-cs"/>
              </a:rPr>
              <a:t>UNIX is an example of this structure.</a:t>
            </a:r>
          </a:p>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61</a:t>
            </a:fld>
            <a:endParaRPr lang="en-US"/>
          </a:p>
        </p:txBody>
      </p:sp>
    </p:spTree>
    <p:extLst>
      <p:ext uri="{BB962C8B-B14F-4D97-AF65-F5344CB8AC3E}">
        <p14:creationId xmlns:p14="http://schemas.microsoft.com/office/powerpoint/2010/main" val="25220068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62</a:t>
            </a:fld>
            <a:endParaRPr lang="en-US"/>
          </a:p>
        </p:txBody>
      </p:sp>
    </p:spTree>
    <p:extLst>
      <p:ext uri="{BB962C8B-B14F-4D97-AF65-F5344CB8AC3E}">
        <p14:creationId xmlns:p14="http://schemas.microsoft.com/office/powerpoint/2010/main" val="2125584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63</a:t>
            </a:fld>
            <a:endParaRPr lang="en-US"/>
          </a:p>
        </p:txBody>
      </p:sp>
    </p:spTree>
    <p:extLst>
      <p:ext uri="{BB962C8B-B14F-4D97-AF65-F5344CB8AC3E}">
        <p14:creationId xmlns:p14="http://schemas.microsoft.com/office/powerpoint/2010/main" val="2142371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spcBef>
                <a:spcPts val="0"/>
              </a:spcBef>
              <a:spcAft>
                <a:spcPts val="1200"/>
              </a:spcAft>
              <a:buFont typeface="Wingdings" panose="05000000000000000000" pitchFamily="2" charset="2"/>
              <a:buNone/>
            </a:pPr>
            <a:endParaRPr lang="en-US" sz="1200"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7</a:t>
            </a:fld>
            <a:endParaRPr lang="en-US"/>
          </a:p>
        </p:txBody>
      </p:sp>
    </p:spTree>
    <p:extLst>
      <p:ext uri="{BB962C8B-B14F-4D97-AF65-F5344CB8AC3E}">
        <p14:creationId xmlns:p14="http://schemas.microsoft.com/office/powerpoint/2010/main" val="662387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8</a:t>
            </a:fld>
            <a:endParaRPr lang="en-US"/>
          </a:p>
        </p:txBody>
      </p:sp>
    </p:spTree>
    <p:extLst>
      <p:ext uri="{BB962C8B-B14F-4D97-AF65-F5344CB8AC3E}">
        <p14:creationId xmlns:p14="http://schemas.microsoft.com/office/powerpoint/2010/main" val="2643174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Wingdings" panose="05000000000000000000" pitchFamily="2" charset="2"/>
              <a:buNone/>
            </a:pPr>
            <a:endParaRPr lang="en-US" dirty="0">
              <a:latin typeface="Times New Roman"/>
              <a:ea typeface="Times New Roman"/>
              <a:cs typeface="Times New Roman"/>
            </a:endParaRPr>
          </a:p>
        </p:txBody>
      </p:sp>
      <p:sp>
        <p:nvSpPr>
          <p:cNvPr id="4" name="Date Placeholder 3"/>
          <p:cNvSpPr>
            <a:spLocks noGrp="1"/>
          </p:cNvSpPr>
          <p:nvPr>
            <p:ph type="dt" idx="10"/>
          </p:nvPr>
        </p:nvSpPr>
        <p:spPr/>
        <p:txBody>
          <a:bodyPr/>
          <a:lstStyle/>
          <a:p>
            <a:fld id="{3F764746-F89E-4F91-9FA0-B81D017868EB}" type="datetime1">
              <a:rPr lang="en-US" smtClean="0"/>
              <a:t>12/30/2020</a:t>
            </a:fld>
            <a:endParaRPr lang="en-US"/>
          </a:p>
        </p:txBody>
      </p:sp>
      <p:sp>
        <p:nvSpPr>
          <p:cNvPr id="5" name="Slide Number Placeholder 4"/>
          <p:cNvSpPr>
            <a:spLocks noGrp="1"/>
          </p:cNvSpPr>
          <p:nvPr>
            <p:ph type="sldNum" sz="quarter" idx="11"/>
          </p:nvPr>
        </p:nvSpPr>
        <p:spPr/>
        <p:txBody>
          <a:bodyPr/>
          <a:lstStyle/>
          <a:p>
            <a:fld id="{F4685E84-020F-4E81-A071-5B9A381B5160}" type="slidenum">
              <a:rPr lang="en-US" smtClean="0"/>
              <a:pPr/>
              <a:t>9</a:t>
            </a:fld>
            <a:endParaRPr lang="en-US"/>
          </a:p>
        </p:txBody>
      </p:sp>
    </p:spTree>
    <p:extLst>
      <p:ext uri="{BB962C8B-B14F-4D97-AF65-F5344CB8AC3E}">
        <p14:creationId xmlns:p14="http://schemas.microsoft.com/office/powerpoint/2010/main" val="1615640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4"/>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it-IT" smtClean="0"/>
              <a:t>Ph.D. Viva Voce                          Reg. No. 10610</a:t>
            </a:r>
            <a:endParaRPr lang="en-US"/>
          </a:p>
        </p:txBody>
      </p:sp>
      <p:sp>
        <p:nvSpPr>
          <p:cNvPr id="6" name="Slide Number Placeholder 5"/>
          <p:cNvSpPr>
            <a:spLocks noGrp="1"/>
          </p:cNvSpPr>
          <p:nvPr>
            <p:ph type="sldNum" sz="quarter" idx="12"/>
          </p:nvPr>
        </p:nvSpPr>
        <p:spPr/>
        <p:txBody>
          <a:bodyPr/>
          <a:lstStyle/>
          <a:p>
            <a:pPr>
              <a:defRPr/>
            </a:pPr>
            <a:fld id="{46E250CA-F947-4B74-BD2A-390816B72077}" type="slidenum">
              <a:rPr lang="en-US" smtClean="0"/>
              <a:pPr>
                <a:defRPr/>
              </a:pPr>
              <a:t>‹#›</a:t>
            </a:fld>
            <a:endParaRPr lang="en-US"/>
          </a:p>
        </p:txBody>
      </p:sp>
    </p:spTree>
    <p:extLst>
      <p:ext uri="{BB962C8B-B14F-4D97-AF65-F5344CB8AC3E}">
        <p14:creationId xmlns:p14="http://schemas.microsoft.com/office/powerpoint/2010/main" val="805616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r>
              <a:rPr lang="it-IT" altLang="ko-KR" smtClean="0"/>
              <a:t>Ph.D. Viva Voce                          Reg. No. 10610</a:t>
            </a:r>
            <a:endParaRPr lang="ko-KR" altLang="en-US"/>
          </a:p>
        </p:txBody>
      </p:sp>
      <p:sp>
        <p:nvSpPr>
          <p:cNvPr id="6" name="Slide Number Placeholder 5"/>
          <p:cNvSpPr>
            <a:spLocks noGrp="1"/>
          </p:cNvSpPr>
          <p:nvPr>
            <p:ph type="sldNum" sz="quarter" idx="12"/>
          </p:nvPr>
        </p:nvSpPr>
        <p:spPr/>
        <p:txBody>
          <a:bodyPr/>
          <a:lstStyle/>
          <a:p>
            <a:fld id="{5D066E4A-ADAA-4178-B525-AB0902DB549B}" type="slidenum">
              <a:rPr lang="ko-KR" altLang="en-US" smtClean="0"/>
              <a:pPr/>
              <a:t>‹#›</a:t>
            </a:fld>
            <a:endParaRPr lang="ko-KR" altLang="en-US"/>
          </a:p>
        </p:txBody>
      </p:sp>
    </p:spTree>
    <p:extLst>
      <p:ext uri="{BB962C8B-B14F-4D97-AF65-F5344CB8AC3E}">
        <p14:creationId xmlns:p14="http://schemas.microsoft.com/office/powerpoint/2010/main" val="2335933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79"/>
            <a:ext cx="451485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r>
              <a:rPr lang="it-IT" altLang="ko-KR" smtClean="0"/>
              <a:t>Ph.D. Viva Voce                          Reg. No. 10610</a:t>
            </a:r>
            <a:endParaRPr lang="ko-KR" altLang="en-US"/>
          </a:p>
        </p:txBody>
      </p:sp>
      <p:sp>
        <p:nvSpPr>
          <p:cNvPr id="6" name="Slide Number Placeholder 5"/>
          <p:cNvSpPr>
            <a:spLocks noGrp="1"/>
          </p:cNvSpPr>
          <p:nvPr>
            <p:ph type="sldNum" sz="quarter" idx="12"/>
          </p:nvPr>
        </p:nvSpPr>
        <p:spPr/>
        <p:txBody>
          <a:bodyPr/>
          <a:lstStyle/>
          <a:p>
            <a:fld id="{5D066E4A-ADAA-4178-B525-AB0902DB549B}" type="slidenum">
              <a:rPr lang="ko-KR" altLang="en-US" smtClean="0"/>
              <a:pPr/>
              <a:t>‹#›</a:t>
            </a:fld>
            <a:endParaRPr lang="ko-KR" altLang="en-US"/>
          </a:p>
        </p:txBody>
      </p:sp>
    </p:spTree>
    <p:extLst>
      <p:ext uri="{BB962C8B-B14F-4D97-AF65-F5344CB8AC3E}">
        <p14:creationId xmlns:p14="http://schemas.microsoft.com/office/powerpoint/2010/main" val="2628564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Background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4105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it-IT" smtClean="0"/>
              <a:t>Ph.D. Viva Voce                          Reg. No. 10610</a:t>
            </a:r>
            <a:endParaRPr lang="en-US"/>
          </a:p>
        </p:txBody>
      </p:sp>
      <p:sp>
        <p:nvSpPr>
          <p:cNvPr id="6" name="Slide Number Placeholder 5"/>
          <p:cNvSpPr>
            <a:spLocks noGrp="1"/>
          </p:cNvSpPr>
          <p:nvPr>
            <p:ph type="sldNum" sz="quarter" idx="12"/>
          </p:nvPr>
        </p:nvSpPr>
        <p:spPr/>
        <p:txBody>
          <a:bodyPr/>
          <a:lstStyle/>
          <a:p>
            <a:pPr>
              <a:defRPr/>
            </a:pPr>
            <a:fld id="{5D939E94-BC11-4C2B-9928-E32A46FA1E07}" type="slidenum">
              <a:rPr lang="en-US" smtClean="0"/>
              <a:pPr>
                <a:defRPr/>
              </a:pPr>
              <a:t>‹#›</a:t>
            </a:fld>
            <a:endParaRPr lang="en-US"/>
          </a:p>
        </p:txBody>
      </p:sp>
    </p:spTree>
    <p:extLst>
      <p:ext uri="{BB962C8B-B14F-4D97-AF65-F5344CB8AC3E}">
        <p14:creationId xmlns:p14="http://schemas.microsoft.com/office/powerpoint/2010/main" val="1879321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r>
              <a:rPr lang="it-IT" altLang="ko-KR" smtClean="0"/>
              <a:t>Ph.D. Viva Voce                          Reg. No. 10610</a:t>
            </a:r>
            <a:endParaRPr lang="ko-KR" altLang="en-US"/>
          </a:p>
        </p:txBody>
      </p:sp>
      <p:sp>
        <p:nvSpPr>
          <p:cNvPr id="6" name="Slide Number Placeholder 5"/>
          <p:cNvSpPr>
            <a:spLocks noGrp="1"/>
          </p:cNvSpPr>
          <p:nvPr>
            <p:ph type="sldNum" sz="quarter" idx="12"/>
          </p:nvPr>
        </p:nvSpPr>
        <p:spPr/>
        <p:txBody>
          <a:bodyPr/>
          <a:lstStyle/>
          <a:p>
            <a:fld id="{5D066E4A-ADAA-4178-B525-AB0902DB549B}" type="slidenum">
              <a:rPr lang="ko-KR" altLang="en-US" smtClean="0"/>
              <a:pPr/>
              <a:t>‹#›</a:t>
            </a:fld>
            <a:endParaRPr lang="ko-KR" altLang="en-US"/>
          </a:p>
        </p:txBody>
      </p:sp>
    </p:spTree>
    <p:extLst>
      <p:ext uri="{BB962C8B-B14F-4D97-AF65-F5344CB8AC3E}">
        <p14:creationId xmlns:p14="http://schemas.microsoft.com/office/powerpoint/2010/main" val="9100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r>
              <a:rPr lang="it-IT" altLang="ko-KR" smtClean="0"/>
              <a:t>Ph.D. Viva Voce                          Reg. No. 10610</a:t>
            </a:r>
            <a:endParaRPr lang="ko-KR" altLang="en-US"/>
          </a:p>
        </p:txBody>
      </p:sp>
      <p:sp>
        <p:nvSpPr>
          <p:cNvPr id="7" name="Slide Number Placeholder 6"/>
          <p:cNvSpPr>
            <a:spLocks noGrp="1"/>
          </p:cNvSpPr>
          <p:nvPr>
            <p:ph type="sldNum" sz="quarter" idx="12"/>
          </p:nvPr>
        </p:nvSpPr>
        <p:spPr/>
        <p:txBody>
          <a:bodyPr/>
          <a:lstStyle/>
          <a:p>
            <a:fld id="{5D066E4A-ADAA-4178-B525-AB0902DB549B}" type="slidenum">
              <a:rPr lang="ko-KR" altLang="en-US" smtClean="0"/>
              <a:pPr/>
              <a:t>‹#›</a:t>
            </a:fld>
            <a:endParaRPr lang="ko-KR" altLang="en-US"/>
          </a:p>
        </p:txBody>
      </p:sp>
    </p:spTree>
    <p:extLst>
      <p:ext uri="{BB962C8B-B14F-4D97-AF65-F5344CB8AC3E}">
        <p14:creationId xmlns:p14="http://schemas.microsoft.com/office/powerpoint/2010/main" val="203400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5"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5"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ko-KR" altLang="en-US"/>
          </a:p>
        </p:txBody>
      </p:sp>
      <p:sp>
        <p:nvSpPr>
          <p:cNvPr id="8" name="Footer Placeholder 7"/>
          <p:cNvSpPr>
            <a:spLocks noGrp="1"/>
          </p:cNvSpPr>
          <p:nvPr>
            <p:ph type="ftr" sz="quarter" idx="11"/>
          </p:nvPr>
        </p:nvSpPr>
        <p:spPr/>
        <p:txBody>
          <a:bodyPr/>
          <a:lstStyle/>
          <a:p>
            <a:r>
              <a:rPr lang="it-IT" altLang="ko-KR" smtClean="0"/>
              <a:t>Ph.D. Viva Voce                          Reg. No. 10610</a:t>
            </a:r>
            <a:endParaRPr lang="ko-KR" altLang="en-US"/>
          </a:p>
        </p:txBody>
      </p:sp>
      <p:sp>
        <p:nvSpPr>
          <p:cNvPr id="9" name="Slide Number Placeholder 8"/>
          <p:cNvSpPr>
            <a:spLocks noGrp="1"/>
          </p:cNvSpPr>
          <p:nvPr>
            <p:ph type="sldNum" sz="quarter" idx="12"/>
          </p:nvPr>
        </p:nvSpPr>
        <p:spPr/>
        <p:txBody>
          <a:bodyPr/>
          <a:lstStyle/>
          <a:p>
            <a:fld id="{5D066E4A-ADAA-4178-B525-AB0902DB549B}" type="slidenum">
              <a:rPr lang="ko-KR" altLang="en-US" smtClean="0"/>
              <a:pPr/>
              <a:t>‹#›</a:t>
            </a:fld>
            <a:endParaRPr lang="ko-KR" altLang="en-US"/>
          </a:p>
        </p:txBody>
      </p:sp>
    </p:spTree>
    <p:extLst>
      <p:ext uri="{BB962C8B-B14F-4D97-AF65-F5344CB8AC3E}">
        <p14:creationId xmlns:p14="http://schemas.microsoft.com/office/powerpoint/2010/main" val="1656220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ko-KR" altLang="en-US"/>
          </a:p>
        </p:txBody>
      </p:sp>
      <p:sp>
        <p:nvSpPr>
          <p:cNvPr id="4" name="Footer Placeholder 3"/>
          <p:cNvSpPr>
            <a:spLocks noGrp="1"/>
          </p:cNvSpPr>
          <p:nvPr>
            <p:ph type="ftr" sz="quarter" idx="11"/>
          </p:nvPr>
        </p:nvSpPr>
        <p:spPr/>
        <p:txBody>
          <a:bodyPr/>
          <a:lstStyle/>
          <a:p>
            <a:r>
              <a:rPr lang="it-IT" altLang="ko-KR" smtClean="0"/>
              <a:t>Ph.D. Viva Voce                          Reg. No. 10610</a:t>
            </a:r>
            <a:endParaRPr lang="ko-KR" altLang="en-US"/>
          </a:p>
        </p:txBody>
      </p:sp>
      <p:sp>
        <p:nvSpPr>
          <p:cNvPr id="5" name="Slide Number Placeholder 4"/>
          <p:cNvSpPr>
            <a:spLocks noGrp="1"/>
          </p:cNvSpPr>
          <p:nvPr>
            <p:ph type="sldNum" sz="quarter" idx="12"/>
          </p:nvPr>
        </p:nvSpPr>
        <p:spPr/>
        <p:txBody>
          <a:bodyPr/>
          <a:lstStyle/>
          <a:p>
            <a:fld id="{5D066E4A-ADAA-4178-B525-AB0902DB549B}" type="slidenum">
              <a:rPr lang="ko-KR" altLang="en-US" smtClean="0"/>
              <a:pPr/>
              <a:t>‹#›</a:t>
            </a:fld>
            <a:endParaRPr lang="ko-KR" altLang="en-US"/>
          </a:p>
        </p:txBody>
      </p:sp>
    </p:spTree>
    <p:extLst>
      <p:ext uri="{BB962C8B-B14F-4D97-AF65-F5344CB8AC3E}">
        <p14:creationId xmlns:p14="http://schemas.microsoft.com/office/powerpoint/2010/main" val="52479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ko-KR" altLang="en-US"/>
          </a:p>
        </p:txBody>
      </p:sp>
      <p:sp>
        <p:nvSpPr>
          <p:cNvPr id="3" name="Footer Placeholder 2"/>
          <p:cNvSpPr>
            <a:spLocks noGrp="1"/>
          </p:cNvSpPr>
          <p:nvPr>
            <p:ph type="ftr" sz="quarter" idx="11"/>
          </p:nvPr>
        </p:nvSpPr>
        <p:spPr/>
        <p:txBody>
          <a:bodyPr/>
          <a:lstStyle/>
          <a:p>
            <a:r>
              <a:rPr lang="it-IT" altLang="ko-KR" smtClean="0"/>
              <a:t>Ph.D. Viva Voce                          Reg. No. 10610</a:t>
            </a:r>
            <a:endParaRPr lang="ko-KR" altLang="en-US"/>
          </a:p>
        </p:txBody>
      </p:sp>
      <p:sp>
        <p:nvSpPr>
          <p:cNvPr id="4" name="Slide Number Placeholder 3"/>
          <p:cNvSpPr>
            <a:spLocks noGrp="1"/>
          </p:cNvSpPr>
          <p:nvPr>
            <p:ph type="sldNum" sz="quarter" idx="12"/>
          </p:nvPr>
        </p:nvSpPr>
        <p:spPr/>
        <p:txBody>
          <a:bodyPr/>
          <a:lstStyle/>
          <a:p>
            <a:fld id="{5D066E4A-ADAA-4178-B525-AB0902DB549B}" type="slidenum">
              <a:rPr lang="ko-KR" altLang="en-US" smtClean="0"/>
              <a:pPr/>
              <a:t>‹#›</a:t>
            </a:fld>
            <a:endParaRPr lang="ko-KR" altLang="en-US"/>
          </a:p>
        </p:txBody>
      </p:sp>
    </p:spTree>
    <p:extLst>
      <p:ext uri="{BB962C8B-B14F-4D97-AF65-F5344CB8AC3E}">
        <p14:creationId xmlns:p14="http://schemas.microsoft.com/office/powerpoint/2010/main" val="278025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2" y="204787"/>
            <a:ext cx="2256235"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04793"/>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2" y="1076328"/>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r>
              <a:rPr lang="it-IT" altLang="ko-KR" smtClean="0"/>
              <a:t>Ph.D. Viva Voce                          Reg. No. 10610</a:t>
            </a:r>
            <a:endParaRPr lang="ko-KR" altLang="en-US"/>
          </a:p>
        </p:txBody>
      </p:sp>
      <p:sp>
        <p:nvSpPr>
          <p:cNvPr id="7" name="Slide Number Placeholder 6"/>
          <p:cNvSpPr>
            <a:spLocks noGrp="1"/>
          </p:cNvSpPr>
          <p:nvPr>
            <p:ph type="sldNum" sz="quarter" idx="12"/>
          </p:nvPr>
        </p:nvSpPr>
        <p:spPr/>
        <p:txBody>
          <a:bodyPr/>
          <a:lstStyle/>
          <a:p>
            <a:fld id="{5D066E4A-ADAA-4178-B525-AB0902DB549B}" type="slidenum">
              <a:rPr lang="ko-KR" altLang="en-US" smtClean="0"/>
              <a:pPr/>
              <a:t>‹#›</a:t>
            </a:fld>
            <a:endParaRPr lang="ko-KR" altLang="en-US"/>
          </a:p>
        </p:txBody>
      </p:sp>
    </p:spTree>
    <p:extLst>
      <p:ext uri="{BB962C8B-B14F-4D97-AF65-F5344CB8AC3E}">
        <p14:creationId xmlns:p14="http://schemas.microsoft.com/office/powerpoint/2010/main" val="231134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344216" y="4025508"/>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r>
              <a:rPr lang="it-IT" altLang="ko-KR" smtClean="0"/>
              <a:t>Ph.D. Viva Voce                          Reg. No. 10610</a:t>
            </a:r>
            <a:endParaRPr lang="ko-KR" altLang="en-US"/>
          </a:p>
        </p:txBody>
      </p:sp>
      <p:sp>
        <p:nvSpPr>
          <p:cNvPr id="7" name="Slide Number Placeholder 6"/>
          <p:cNvSpPr>
            <a:spLocks noGrp="1"/>
          </p:cNvSpPr>
          <p:nvPr>
            <p:ph type="sldNum" sz="quarter" idx="12"/>
          </p:nvPr>
        </p:nvSpPr>
        <p:spPr/>
        <p:txBody>
          <a:bodyPr/>
          <a:lstStyle/>
          <a:p>
            <a:fld id="{5D066E4A-ADAA-4178-B525-AB0902DB549B}" type="slidenum">
              <a:rPr lang="ko-KR" altLang="en-US" smtClean="0"/>
              <a:pPr/>
              <a:t>‹#›</a:t>
            </a:fld>
            <a:endParaRPr lang="ko-KR" altLang="en-US"/>
          </a:p>
        </p:txBody>
      </p:sp>
    </p:spTree>
    <p:extLst>
      <p:ext uri="{BB962C8B-B14F-4D97-AF65-F5344CB8AC3E}">
        <p14:creationId xmlns:p14="http://schemas.microsoft.com/office/powerpoint/2010/main" val="1344109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4767264"/>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eaLnBrk="1" latinLnBrk="0" hangingPunct="1"/>
            <a:endParaRPr lang="en-US">
              <a:solidFill>
                <a:schemeClr val="tx1">
                  <a:shade val="50000"/>
                </a:schemeClr>
              </a:solidFill>
            </a:endParaRPr>
          </a:p>
        </p:txBody>
      </p:sp>
      <p:sp>
        <p:nvSpPr>
          <p:cNvPr id="5" name="Footer Placeholder 4"/>
          <p:cNvSpPr>
            <a:spLocks noGrp="1"/>
          </p:cNvSpPr>
          <p:nvPr>
            <p:ph type="ftr" sz="quarter" idx="3"/>
          </p:nvPr>
        </p:nvSpPr>
        <p:spPr>
          <a:xfrm>
            <a:off x="2343150" y="4767264"/>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kumimoji="0" lang="it-IT" smtClean="0">
                <a:solidFill>
                  <a:schemeClr val="tx1">
                    <a:shade val="50000"/>
                  </a:schemeClr>
                </a:solidFill>
              </a:rPr>
              <a:t>Ph.D. Viva Voce                          Reg. No. 10610</a:t>
            </a:r>
            <a:endParaRPr kumimoji="0" lang="en-US">
              <a:solidFill>
                <a:schemeClr val="tx1">
                  <a:shade val="50000"/>
                </a:schemeClr>
              </a:solidFill>
            </a:endParaRPr>
          </a:p>
        </p:txBody>
      </p:sp>
      <p:sp>
        <p:nvSpPr>
          <p:cNvPr id="6" name="Slide Number Placeholder 5"/>
          <p:cNvSpPr>
            <a:spLocks noGrp="1"/>
          </p:cNvSpPr>
          <p:nvPr>
            <p:ph type="sldNum" sz="quarter" idx="4"/>
          </p:nvPr>
        </p:nvSpPr>
        <p:spPr>
          <a:xfrm>
            <a:off x="4914900" y="4767264"/>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9E29E33-B620-47F9-BB04-8846C2A5AFCC}" type="slidenum">
              <a:rPr kumimoji="0" lang="en-US" smtClean="0"/>
              <a:pPr/>
              <a:t>‹#›</a:t>
            </a:fld>
            <a:endParaRPr kumimoji="0" lang="en-US" dirty="0">
              <a:solidFill>
                <a:schemeClr val="tx1">
                  <a:shade val="50000"/>
                </a:schemeClr>
              </a:solidFill>
            </a:endParaRPr>
          </a:p>
        </p:txBody>
      </p:sp>
    </p:spTree>
    <p:extLst>
      <p:ext uri="{BB962C8B-B14F-4D97-AF65-F5344CB8AC3E}">
        <p14:creationId xmlns:p14="http://schemas.microsoft.com/office/powerpoint/2010/main" val="40439608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50" r:id="rId12"/>
  </p:sldLayoutIdLst>
  <p:hf hd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6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545288"/>
            <a:ext cx="6858000" cy="457146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p>
        </p:txBody>
      </p:sp>
      <p:sp>
        <p:nvSpPr>
          <p:cNvPr id="4" name="Title 3"/>
          <p:cNvSpPr txBox="1">
            <a:spLocks/>
          </p:cNvSpPr>
          <p:nvPr/>
        </p:nvSpPr>
        <p:spPr bwMode="auto">
          <a:xfrm>
            <a:off x="-24541" y="-9750"/>
            <a:ext cx="6879711" cy="5550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a:r>
            <a:br>
              <a:rPr lang="en-US"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br>
            <a:r>
              <a:rPr lang="en-US"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SHRI VISHNU ENGINEERING COLLEGE FOR WOMEN</a:t>
            </a:r>
          </a:p>
          <a:p>
            <a:pPr algn="ctr">
              <a:defRPr/>
            </a:pPr>
            <a:endParaRPr lang="en-US"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14" name="Rectangle 13"/>
          <p:cNvSpPr/>
          <p:nvPr/>
        </p:nvSpPr>
        <p:spPr>
          <a:xfrm>
            <a:off x="2546304" y="3746823"/>
            <a:ext cx="2034823" cy="369332"/>
          </a:xfrm>
          <a:prstGeom prst="rect">
            <a:avLst/>
          </a:prstGeom>
        </p:spPr>
        <p:txBody>
          <a:bodyPr wrap="square">
            <a:spAutoFit/>
          </a:bodyPr>
          <a:lstStyle/>
          <a:p>
            <a:r>
              <a:rPr lang="en-US" b="1" dirty="0" smtClean="0">
                <a:solidFill>
                  <a:srgbClr val="002060"/>
                </a:solidFill>
                <a:latin typeface="Times New Roman" pitchFamily="18" charset="0"/>
                <a:cs typeface="Times New Roman" pitchFamily="18" charset="0"/>
              </a:rPr>
              <a:t>Course Instructor</a:t>
            </a:r>
            <a:endParaRPr lang="en-US" dirty="0">
              <a:solidFill>
                <a:srgbClr val="002060"/>
              </a:solidFill>
            </a:endParaRPr>
          </a:p>
        </p:txBody>
      </p:sp>
      <p:sp>
        <p:nvSpPr>
          <p:cNvPr id="2" name="Rectangle 1"/>
          <p:cNvSpPr/>
          <p:nvPr/>
        </p:nvSpPr>
        <p:spPr>
          <a:xfrm>
            <a:off x="606600" y="894456"/>
            <a:ext cx="5794033" cy="323165"/>
          </a:xfrm>
          <a:prstGeom prst="rect">
            <a:avLst/>
          </a:prstGeom>
        </p:spPr>
        <p:txBody>
          <a:bodyPr wrap="square">
            <a:spAutoFit/>
          </a:bodyPr>
          <a:lstStyle/>
          <a:p>
            <a:pPr algn="ctr">
              <a:defRPr/>
            </a:pPr>
            <a:r>
              <a:rPr lang="en-US" sz="1500" b="1" dirty="0" smtClean="0">
                <a:solidFill>
                  <a:srgbClr val="002060"/>
                </a:solidFill>
                <a:latin typeface="Times New Roman" pitchFamily="18" charset="0"/>
                <a:cs typeface="Times New Roman" pitchFamily="18" charset="0"/>
              </a:rPr>
              <a:t>DEPARTMENT OF INFORMATION TECHNOLOGY</a:t>
            </a:r>
            <a:endParaRPr lang="en-US" sz="1500" b="1" dirty="0">
              <a:solidFill>
                <a:srgbClr val="002060"/>
              </a:solidFill>
              <a:latin typeface="Times New Roman" pitchFamily="18" charset="0"/>
              <a:cs typeface="Times New Roman" pitchFamily="18" charset="0"/>
            </a:endParaRPr>
          </a:p>
        </p:txBody>
      </p:sp>
      <p:sp>
        <p:nvSpPr>
          <p:cNvPr id="11" name="Rectangle 10"/>
          <p:cNvSpPr/>
          <p:nvPr/>
        </p:nvSpPr>
        <p:spPr>
          <a:xfrm>
            <a:off x="828971" y="566293"/>
            <a:ext cx="5400600" cy="584775"/>
          </a:xfrm>
          <a:prstGeom prst="rect">
            <a:avLst/>
          </a:prstGeom>
        </p:spPr>
        <p:txBody>
          <a:bodyPr wrap="square">
            <a:spAutoFit/>
          </a:bodyPr>
          <a:lstStyle/>
          <a:p>
            <a:pPr algn="ctr">
              <a:defRPr/>
            </a:pPr>
            <a:r>
              <a:rPr lang="en-US" sz="1400" b="1" dirty="0" smtClean="0">
                <a:solidFill>
                  <a:srgbClr val="002060"/>
                </a:solidFill>
                <a:latin typeface="Times New Roman" pitchFamily="18" charset="0"/>
                <a:cs typeface="Times New Roman" pitchFamily="18" charset="0"/>
              </a:rPr>
              <a:t>(AUTONOMOUS), BHIMAVARAM – 534 202</a:t>
            </a:r>
            <a:r>
              <a:rPr lang="en-US" b="1" dirty="0">
                <a:solidFill>
                  <a:srgbClr val="002060"/>
                </a:solidFill>
                <a:latin typeface="Times New Roman" pitchFamily="18" charset="0"/>
                <a:cs typeface="Times New Roman" pitchFamily="18" charset="0"/>
              </a:rPr>
              <a:t/>
            </a:r>
            <a:br>
              <a:rPr lang="en-US" b="1" dirty="0">
                <a:solidFill>
                  <a:srgbClr val="002060"/>
                </a:solidFill>
                <a:latin typeface="Times New Roman" pitchFamily="18" charset="0"/>
                <a:cs typeface="Times New Roman" pitchFamily="18" charset="0"/>
              </a:rPr>
            </a:br>
            <a:endParaRPr lang="en-US" b="1" dirty="0">
              <a:solidFill>
                <a:srgbClr val="002060"/>
              </a:solidFill>
              <a:latin typeface="Times New Roman" pitchFamily="18" charset="0"/>
              <a:cs typeface="Times New Roman" pitchFamily="18" charset="0"/>
            </a:endParaRPr>
          </a:p>
        </p:txBody>
      </p:sp>
      <p:sp>
        <p:nvSpPr>
          <p:cNvPr id="15" name="Rectangle 14"/>
          <p:cNvSpPr/>
          <p:nvPr/>
        </p:nvSpPr>
        <p:spPr>
          <a:xfrm>
            <a:off x="2627386" y="4554897"/>
            <a:ext cx="1641597" cy="323165"/>
          </a:xfrm>
          <a:prstGeom prst="rect">
            <a:avLst/>
          </a:prstGeom>
        </p:spPr>
        <p:txBody>
          <a:bodyPr wrap="square">
            <a:spAutoFit/>
          </a:bodyPr>
          <a:lstStyle/>
          <a:p>
            <a:r>
              <a:rPr lang="en-US" sz="1500" b="1" dirty="0" smtClean="0">
                <a:solidFill>
                  <a:srgbClr val="002060"/>
                </a:solidFill>
                <a:latin typeface="Times New Roman" pitchFamily="18" charset="0"/>
                <a:cs typeface="Times New Roman" pitchFamily="18" charset="0"/>
              </a:rPr>
              <a:t>Date : 30-07-2020</a:t>
            </a:r>
            <a:endParaRPr lang="en-US" sz="1500" dirty="0">
              <a:solidFill>
                <a:srgbClr val="002060"/>
              </a:solidFill>
            </a:endParaRPr>
          </a:p>
        </p:txBody>
      </p:sp>
      <p:pic>
        <p:nvPicPr>
          <p:cNvPr id="16" name="Picture 15" descr="D:\1SVECW\SEM 2\Project Format\svecw.jpg"/>
          <p:cNvPicPr/>
          <p:nvPr/>
        </p:nvPicPr>
        <p:blipFill>
          <a:blip r:embed="rId3">
            <a:extLst>
              <a:ext uri="{28A0092B-C50C-407E-A947-70E740481C1C}">
                <a14:useLocalDpi xmlns:a14="http://schemas.microsoft.com/office/drawing/2010/main" val="0"/>
              </a:ext>
            </a:extLst>
          </a:blip>
          <a:srcRect/>
          <a:stretch>
            <a:fillRect/>
          </a:stretch>
        </p:blipFill>
        <p:spPr bwMode="auto">
          <a:xfrm>
            <a:off x="2812228" y="1433792"/>
            <a:ext cx="1382776" cy="1308171"/>
          </a:xfrm>
          <a:prstGeom prst="rect">
            <a:avLst/>
          </a:prstGeom>
          <a:noFill/>
          <a:ln>
            <a:noFill/>
          </a:ln>
        </p:spPr>
      </p:pic>
      <p:sp>
        <p:nvSpPr>
          <p:cNvPr id="17" name="Rectangle 16"/>
          <p:cNvSpPr/>
          <p:nvPr/>
        </p:nvSpPr>
        <p:spPr>
          <a:xfrm>
            <a:off x="632248" y="4116155"/>
            <a:ext cx="5794033" cy="400110"/>
          </a:xfrm>
          <a:prstGeom prst="rect">
            <a:avLst/>
          </a:prstGeom>
        </p:spPr>
        <p:txBody>
          <a:bodyPr wrap="square">
            <a:spAutoFit/>
          </a:bodyPr>
          <a:lstStyle/>
          <a:p>
            <a:pPr algn="ctr">
              <a:defRPr/>
            </a:pPr>
            <a:r>
              <a:rPr lang="en-US" sz="2000" b="1" dirty="0" smtClean="0">
                <a:solidFill>
                  <a:srgbClr val="002060"/>
                </a:solidFill>
                <a:latin typeface="Times New Roman" pitchFamily="18" charset="0"/>
                <a:cs typeface="Times New Roman" pitchFamily="18" charset="0"/>
              </a:rPr>
              <a:t>Dr. </a:t>
            </a:r>
            <a:r>
              <a:rPr lang="en-US" sz="2000" b="1" dirty="0" err="1" smtClean="0">
                <a:solidFill>
                  <a:srgbClr val="002060"/>
                </a:solidFill>
                <a:latin typeface="Times New Roman" pitchFamily="18" charset="0"/>
                <a:cs typeface="Times New Roman" pitchFamily="18" charset="0"/>
              </a:rPr>
              <a:t>C.Shanmuganathan</a:t>
            </a:r>
            <a:endParaRPr lang="en-US" sz="2000" b="1" dirty="0">
              <a:solidFill>
                <a:srgbClr val="002060"/>
              </a:solidFill>
              <a:latin typeface="Times New Roman" pitchFamily="18" charset="0"/>
              <a:cs typeface="Times New Roman" pitchFamily="18" charset="0"/>
            </a:endParaRPr>
          </a:p>
        </p:txBody>
      </p:sp>
      <p:sp>
        <p:nvSpPr>
          <p:cNvPr id="10" name="Rectangle 9"/>
          <p:cNvSpPr/>
          <p:nvPr/>
        </p:nvSpPr>
        <p:spPr>
          <a:xfrm>
            <a:off x="2140916" y="2992250"/>
            <a:ext cx="2776695" cy="477054"/>
          </a:xfrm>
          <a:prstGeom prst="rect">
            <a:avLst/>
          </a:prstGeom>
        </p:spPr>
        <p:txBody>
          <a:bodyPr wrap="square">
            <a:spAutoFit/>
          </a:bodyPr>
          <a:lstStyle/>
          <a:p>
            <a:r>
              <a:rPr lang="en-US" sz="2500" b="1" dirty="0" smtClean="0">
                <a:solidFill>
                  <a:srgbClr val="002060"/>
                </a:solidFill>
                <a:latin typeface="Times New Roman" pitchFamily="18" charset="0"/>
                <a:cs typeface="Times New Roman" pitchFamily="18" charset="0"/>
              </a:rPr>
              <a:t>Operating Systems</a:t>
            </a:r>
            <a:endParaRPr lang="en-US" sz="2500" dirty="0">
              <a:solidFill>
                <a:srgbClr val="002060"/>
              </a:solidFill>
            </a:endParaRPr>
          </a:p>
        </p:txBody>
      </p:sp>
    </p:spTree>
    <p:extLst>
      <p:ext uri="{BB962C8B-B14F-4D97-AF65-F5344CB8AC3E}">
        <p14:creationId xmlns:p14="http://schemas.microsoft.com/office/powerpoint/2010/main" val="33168029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FUNCTIONS OF OS – MEMORY MANAGEMENT</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10</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r>
              <a:rPr lang="en-US" sz="2200" b="1" dirty="0">
                <a:latin typeface="Times New Roman" panose="02020603050405020304" pitchFamily="18" charset="0"/>
                <a:cs typeface="Times New Roman" panose="02020603050405020304" pitchFamily="18" charset="0"/>
              </a:rPr>
              <a:t>Keeps tracks of primary memory</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   i.e</a:t>
            </a:r>
            <a:r>
              <a:rPr lang="en-US" sz="2200" dirty="0">
                <a:latin typeface="Times New Roman" panose="02020603050405020304" pitchFamily="18" charset="0"/>
                <a:cs typeface="Times New Roman" panose="02020603050405020304" pitchFamily="18" charset="0"/>
              </a:rPr>
              <a:t>., what </a:t>
            </a:r>
            <a:r>
              <a:rPr lang="en-US" sz="2200" dirty="0" smtClean="0">
                <a:latin typeface="Times New Roman" panose="02020603050405020304" pitchFamily="18" charset="0"/>
                <a:cs typeface="Times New Roman" panose="02020603050405020304" pitchFamily="18" charset="0"/>
              </a:rPr>
              <a:t>part in </a:t>
            </a:r>
            <a:r>
              <a:rPr lang="en-US" sz="2200" dirty="0">
                <a:latin typeface="Times New Roman" panose="02020603050405020304" pitchFamily="18" charset="0"/>
                <a:cs typeface="Times New Roman" panose="02020603050405020304" pitchFamily="18" charset="0"/>
              </a:rPr>
              <a:t>use by whom, </a:t>
            </a:r>
            <a:endParaRPr lang="en-US" sz="2200" dirty="0" smtClean="0">
              <a:latin typeface="Times New Roman" panose="02020603050405020304" pitchFamily="18" charset="0"/>
              <a:cs typeface="Times New Roman" panose="02020603050405020304" pitchFamily="18" charset="0"/>
            </a:endParaRPr>
          </a:p>
          <a:p>
            <a:pPr marL="0" indent="0" algn="just">
              <a:buNone/>
            </a:pPr>
            <a:r>
              <a:rPr lang="en-US" sz="2200" dirty="0" smtClean="0">
                <a:latin typeface="Times New Roman" panose="02020603050405020304" pitchFamily="18" charset="0"/>
                <a:cs typeface="Times New Roman" panose="02020603050405020304" pitchFamily="18" charset="0"/>
              </a:rPr>
              <a:t>	 what part are </a:t>
            </a:r>
            <a:r>
              <a:rPr lang="en-US" sz="2200" dirty="0">
                <a:latin typeface="Times New Roman" panose="02020603050405020304" pitchFamily="18" charset="0"/>
                <a:cs typeface="Times New Roman" panose="02020603050405020304" pitchFamily="18" charset="0"/>
              </a:rPr>
              <a:t>not in use.</a:t>
            </a:r>
          </a:p>
          <a:p>
            <a:pPr algn="just"/>
            <a:r>
              <a:rPr lang="en-US" sz="2200" dirty="0">
                <a:latin typeface="Times New Roman" panose="02020603050405020304" pitchFamily="18" charset="0"/>
                <a:cs typeface="Times New Roman" panose="02020603050405020304" pitchFamily="18" charset="0"/>
              </a:rPr>
              <a:t>In multiprogramming, the OS decides </a:t>
            </a:r>
            <a:r>
              <a:rPr lang="en-US" sz="2200" b="1" dirty="0">
                <a:latin typeface="Times New Roman" panose="02020603050405020304" pitchFamily="18" charset="0"/>
                <a:cs typeface="Times New Roman" panose="02020603050405020304" pitchFamily="18" charset="0"/>
              </a:rPr>
              <a:t>which process will get memory </a:t>
            </a:r>
            <a:r>
              <a:rPr lang="en-US" sz="2200" dirty="0">
                <a:latin typeface="Times New Roman" panose="02020603050405020304" pitchFamily="18" charset="0"/>
                <a:cs typeface="Times New Roman" panose="02020603050405020304" pitchFamily="18" charset="0"/>
              </a:rPr>
              <a:t>when and how much.</a:t>
            </a:r>
          </a:p>
          <a:p>
            <a:pPr algn="just"/>
            <a:r>
              <a:rPr lang="en-US" sz="2200" b="1" dirty="0">
                <a:latin typeface="Times New Roman" panose="02020603050405020304" pitchFamily="18" charset="0"/>
                <a:cs typeface="Times New Roman" panose="02020603050405020304" pitchFamily="18" charset="0"/>
              </a:rPr>
              <a:t>Allocates the memory </a:t>
            </a:r>
            <a:r>
              <a:rPr lang="en-US" sz="2200" dirty="0">
                <a:latin typeface="Times New Roman" panose="02020603050405020304" pitchFamily="18" charset="0"/>
                <a:cs typeface="Times New Roman" panose="02020603050405020304" pitchFamily="18" charset="0"/>
              </a:rPr>
              <a:t>when a process requests </a:t>
            </a:r>
            <a:r>
              <a:rPr lang="en-US" sz="2200" dirty="0" smtClean="0">
                <a:latin typeface="Times New Roman" panose="02020603050405020304" pitchFamily="18" charset="0"/>
                <a:cs typeface="Times New Roman" panose="02020603050405020304" pitchFamily="18" charset="0"/>
              </a:rPr>
              <a:t>it.</a:t>
            </a:r>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De-allocates the memory </a:t>
            </a:r>
            <a:r>
              <a:rPr lang="en-US" sz="2200" dirty="0">
                <a:latin typeface="Times New Roman" panose="02020603050405020304" pitchFamily="18" charset="0"/>
                <a:cs typeface="Times New Roman" panose="02020603050405020304" pitchFamily="18" charset="0"/>
              </a:rPr>
              <a:t>when a process no longer needs it or has been terminated.</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581672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FUNCTIONS OF OS – MEMORY MANAGEMENT</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11</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3" name="Picture 2"/>
          <p:cNvPicPr>
            <a:picLocks noChangeAspect="1"/>
          </p:cNvPicPr>
          <p:nvPr/>
        </p:nvPicPr>
        <p:blipFill>
          <a:blip r:embed="rId4"/>
          <a:stretch>
            <a:fillRect/>
          </a:stretch>
        </p:blipFill>
        <p:spPr>
          <a:xfrm>
            <a:off x="409786" y="603248"/>
            <a:ext cx="6038428" cy="4139729"/>
          </a:xfrm>
          <a:prstGeom prst="rect">
            <a:avLst/>
          </a:prstGeom>
        </p:spPr>
      </p:pic>
    </p:spTree>
    <p:extLst>
      <p:ext uri="{BB962C8B-B14F-4D97-AF65-F5344CB8AC3E}">
        <p14:creationId xmlns:p14="http://schemas.microsoft.com/office/powerpoint/2010/main" val="14551474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FUNCTIONS OF OS – MEMORY MANAGEMENT</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12</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2" name="Picture 1"/>
          <p:cNvPicPr>
            <a:picLocks noChangeAspect="1"/>
          </p:cNvPicPr>
          <p:nvPr/>
        </p:nvPicPr>
        <p:blipFill>
          <a:blip r:embed="rId4"/>
          <a:stretch>
            <a:fillRect/>
          </a:stretch>
        </p:blipFill>
        <p:spPr>
          <a:xfrm>
            <a:off x="373782" y="637061"/>
            <a:ext cx="6110436" cy="4130203"/>
          </a:xfrm>
          <a:prstGeom prst="rect">
            <a:avLst/>
          </a:prstGeom>
        </p:spPr>
      </p:pic>
    </p:spTree>
    <p:extLst>
      <p:ext uri="{BB962C8B-B14F-4D97-AF65-F5344CB8AC3E}">
        <p14:creationId xmlns:p14="http://schemas.microsoft.com/office/powerpoint/2010/main" val="22878184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FUNCTIONS OF OS – PROCESS MANAGEMENT</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13</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r>
              <a:rPr lang="en-US" sz="2200" dirty="0" smtClean="0">
                <a:latin typeface="Times New Roman" panose="02020603050405020304" pitchFamily="18" charset="0"/>
                <a:cs typeface="Times New Roman" panose="02020603050405020304" pitchFamily="18" charset="0"/>
              </a:rPr>
              <a:t>The OS must </a:t>
            </a:r>
            <a:r>
              <a:rPr lang="en-US" sz="2200" b="1" dirty="0" smtClean="0">
                <a:latin typeface="Times New Roman" panose="02020603050405020304" pitchFamily="18" charset="0"/>
                <a:cs typeface="Times New Roman" panose="02020603050405020304" pitchFamily="18" charset="0"/>
              </a:rPr>
              <a:t>allocate resources </a:t>
            </a:r>
            <a:r>
              <a:rPr lang="en-US" sz="2200" dirty="0" smtClean="0">
                <a:latin typeface="Times New Roman" panose="02020603050405020304" pitchFamily="18" charset="0"/>
                <a:cs typeface="Times New Roman" panose="02020603050405020304" pitchFamily="18" charset="0"/>
              </a:rPr>
              <a:t>to processes. </a:t>
            </a:r>
            <a:endParaRPr lang="en-US" sz="2200" dirty="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Protect </a:t>
            </a:r>
            <a:r>
              <a:rPr lang="en-US" sz="2200" b="1" dirty="0">
                <a:latin typeface="Times New Roman" panose="02020603050405020304" pitchFamily="18" charset="0"/>
                <a:cs typeface="Times New Roman" panose="02020603050405020304" pitchFamily="18" charset="0"/>
              </a:rPr>
              <a:t>the resources</a:t>
            </a:r>
            <a:r>
              <a:rPr lang="en-US" sz="2200" dirty="0">
                <a:latin typeface="Times New Roman" panose="02020603050405020304" pitchFamily="18" charset="0"/>
                <a:cs typeface="Times New Roman" panose="02020603050405020304" pitchFamily="18" charset="0"/>
              </a:rPr>
              <a:t> of each process from other </a:t>
            </a:r>
            <a:r>
              <a:rPr lang="en-US" sz="2200" dirty="0" smtClean="0">
                <a:latin typeface="Times New Roman" panose="02020603050405020304" pitchFamily="18" charset="0"/>
                <a:cs typeface="Times New Roman" panose="02020603050405020304" pitchFamily="18" charset="0"/>
              </a:rPr>
              <a:t>processes. </a:t>
            </a:r>
          </a:p>
          <a:p>
            <a:pPr algn="just"/>
            <a:r>
              <a:rPr lang="en-US" sz="2200" b="1" dirty="0" smtClean="0">
                <a:latin typeface="Times New Roman" panose="02020603050405020304" pitchFamily="18" charset="0"/>
                <a:cs typeface="Times New Roman" panose="02020603050405020304" pitchFamily="18" charset="0"/>
              </a:rPr>
              <a:t>Enable </a:t>
            </a:r>
            <a:r>
              <a:rPr lang="en-US" sz="2200" b="1" dirty="0">
                <a:latin typeface="Times New Roman" panose="02020603050405020304" pitchFamily="18" charset="0"/>
                <a:cs typeface="Times New Roman" panose="02020603050405020304" pitchFamily="18" charset="0"/>
              </a:rPr>
              <a:t>synchronization</a:t>
            </a:r>
            <a:r>
              <a:rPr lang="en-US" sz="2200" dirty="0">
                <a:latin typeface="Times New Roman" panose="02020603050405020304" pitchFamily="18" charset="0"/>
                <a:cs typeface="Times New Roman" panose="02020603050405020304" pitchFamily="18" charset="0"/>
              </a:rPr>
              <a:t> among processes.</a:t>
            </a:r>
          </a:p>
          <a:p>
            <a:pPr algn="just"/>
            <a:r>
              <a:rPr lang="en-US" sz="2200" dirty="0" smtClean="0">
                <a:latin typeface="Times New Roman" panose="02020603050405020304" pitchFamily="18" charset="0"/>
                <a:cs typeface="Times New Roman" panose="02020603050405020304" pitchFamily="18" charset="0"/>
              </a:rPr>
              <a:t>Keeps </a:t>
            </a:r>
            <a:r>
              <a:rPr lang="en-US" sz="2200" dirty="0">
                <a:latin typeface="Times New Roman" panose="02020603050405020304" pitchFamily="18" charset="0"/>
                <a:cs typeface="Times New Roman" panose="02020603050405020304" pitchFamily="18" charset="0"/>
              </a:rPr>
              <a:t>tracks of processor and </a:t>
            </a:r>
            <a:r>
              <a:rPr lang="en-US" sz="2200" b="1" dirty="0" smtClean="0">
                <a:latin typeface="Times New Roman" panose="02020603050405020304" pitchFamily="18" charset="0"/>
                <a:cs typeface="Times New Roman" panose="02020603050405020304" pitchFamily="18" charset="0"/>
              </a:rPr>
              <a:t>state </a:t>
            </a:r>
            <a:r>
              <a:rPr lang="en-US" sz="2200" b="1" dirty="0">
                <a:latin typeface="Times New Roman" panose="02020603050405020304" pitchFamily="18" charset="0"/>
                <a:cs typeface="Times New Roman" panose="02020603050405020304" pitchFamily="18" charset="0"/>
              </a:rPr>
              <a:t>of </a:t>
            </a:r>
            <a:r>
              <a:rPr lang="en-US" sz="2200" b="1" dirty="0" smtClean="0">
                <a:latin typeface="Times New Roman" panose="02020603050405020304" pitchFamily="18" charset="0"/>
                <a:cs typeface="Times New Roman" panose="02020603050405020304" pitchFamily="18" charset="0"/>
              </a:rPr>
              <a:t>the process</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De-allocates </a:t>
            </a:r>
            <a:r>
              <a:rPr lang="en-US" sz="2200" b="1" dirty="0">
                <a:latin typeface="Times New Roman" panose="02020603050405020304" pitchFamily="18" charset="0"/>
                <a:cs typeface="Times New Roman" panose="02020603050405020304" pitchFamily="18" charset="0"/>
              </a:rPr>
              <a:t>processor</a:t>
            </a:r>
            <a:r>
              <a:rPr lang="en-US" sz="2200" dirty="0">
                <a:latin typeface="Times New Roman" panose="02020603050405020304" pitchFamily="18" charset="0"/>
                <a:cs typeface="Times New Roman" panose="02020603050405020304" pitchFamily="18" charset="0"/>
              </a:rPr>
              <a:t> when a process is no longer required</a:t>
            </a:r>
            <a:r>
              <a:rPr lang="en-US" sz="2200" dirty="0" smtClean="0">
                <a:latin typeface="Times New Roman" panose="02020603050405020304" pitchFamily="18" charset="0"/>
                <a:cs typeface="Times New Roman" panose="02020603050405020304" pitchFamily="18" charset="0"/>
              </a:rPr>
              <a:t>.</a:t>
            </a:r>
          </a:p>
          <a:p>
            <a:pPr algn="just"/>
            <a:r>
              <a:rPr lang="en-US" sz="2200" dirty="0">
                <a:latin typeface="Times New Roman" panose="02020603050405020304" pitchFamily="18" charset="0"/>
                <a:cs typeface="Times New Roman" panose="02020603050405020304" pitchFamily="18" charset="0"/>
              </a:rPr>
              <a:t>The program responsible for this task is known as </a:t>
            </a:r>
            <a:r>
              <a:rPr lang="en-US" sz="2200" b="1" dirty="0">
                <a:latin typeface="Times New Roman" panose="02020603050405020304" pitchFamily="18" charset="0"/>
                <a:cs typeface="Times New Roman" panose="02020603050405020304" pitchFamily="18" charset="0"/>
              </a:rPr>
              <a:t>traffic controller</a:t>
            </a:r>
            <a:r>
              <a:rPr lang="en-US" sz="2200" dirty="0">
                <a:latin typeface="Times New Roman" panose="02020603050405020304" pitchFamily="18" charset="0"/>
                <a:cs typeface="Times New Roman" panose="02020603050405020304" pitchFamily="18" charset="0"/>
              </a:rPr>
              <a:t>.</a:t>
            </a:r>
          </a:p>
          <a:p>
            <a:pPr marL="0" indent="0" algn="just">
              <a:buNone/>
            </a:pPr>
            <a:endParaRPr lang="en-US" sz="22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662624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FUNCTIONS OF OS – DEVICE MANAGEMENT</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14</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r>
              <a:rPr lang="en-US" sz="2200" b="1" dirty="0">
                <a:latin typeface="Times New Roman" panose="02020603050405020304" pitchFamily="18" charset="0"/>
                <a:cs typeface="Times New Roman" panose="02020603050405020304" pitchFamily="18" charset="0"/>
              </a:rPr>
              <a:t>Keeps tracks of all devices</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Decides </a:t>
            </a:r>
            <a:r>
              <a:rPr lang="en-US" sz="2200" b="1" dirty="0">
                <a:latin typeface="Times New Roman" panose="02020603050405020304" pitchFamily="18" charset="0"/>
                <a:cs typeface="Times New Roman" panose="02020603050405020304" pitchFamily="18" charset="0"/>
              </a:rPr>
              <a:t>which process gets the device </a:t>
            </a:r>
            <a:r>
              <a:rPr lang="en-US" sz="2200" dirty="0">
                <a:latin typeface="Times New Roman" panose="02020603050405020304" pitchFamily="18" charset="0"/>
                <a:cs typeface="Times New Roman" panose="02020603050405020304" pitchFamily="18" charset="0"/>
              </a:rPr>
              <a:t>when and for how much time.</a:t>
            </a:r>
          </a:p>
          <a:p>
            <a:pPr algn="just"/>
            <a:r>
              <a:rPr lang="en-US" sz="2200" b="1" dirty="0">
                <a:latin typeface="Times New Roman" panose="02020603050405020304" pitchFamily="18" charset="0"/>
                <a:cs typeface="Times New Roman" panose="02020603050405020304" pitchFamily="18" charset="0"/>
              </a:rPr>
              <a:t>Allocates the device </a:t>
            </a:r>
            <a:r>
              <a:rPr lang="en-US" sz="2200" dirty="0">
                <a:latin typeface="Times New Roman" panose="02020603050405020304" pitchFamily="18" charset="0"/>
                <a:cs typeface="Times New Roman" panose="02020603050405020304" pitchFamily="18" charset="0"/>
              </a:rPr>
              <a:t>in the efficient way.</a:t>
            </a:r>
          </a:p>
          <a:p>
            <a:pPr algn="just"/>
            <a:r>
              <a:rPr lang="en-US" sz="2200" b="1" dirty="0">
                <a:latin typeface="Times New Roman" panose="02020603050405020304" pitchFamily="18" charset="0"/>
                <a:cs typeface="Times New Roman" panose="02020603050405020304" pitchFamily="18" charset="0"/>
              </a:rPr>
              <a:t>De-allocates devices</a:t>
            </a:r>
            <a:r>
              <a:rPr lang="en-US" sz="2200" dirty="0" smtClean="0">
                <a:latin typeface="Times New Roman" panose="02020603050405020304" pitchFamily="18" charset="0"/>
                <a:cs typeface="Times New Roman" panose="02020603050405020304" pitchFamily="18" charset="0"/>
              </a:rPr>
              <a:t>.</a:t>
            </a:r>
          </a:p>
          <a:p>
            <a:pPr algn="just"/>
            <a:r>
              <a:rPr lang="en-US" sz="2200" dirty="0">
                <a:latin typeface="Times New Roman" panose="02020603050405020304" pitchFamily="18" charset="0"/>
                <a:cs typeface="Times New Roman" panose="02020603050405020304" pitchFamily="18" charset="0"/>
              </a:rPr>
              <a:t>Program responsible for this task is known as the </a:t>
            </a:r>
            <a:r>
              <a:rPr lang="en-US" sz="2200" b="1" dirty="0">
                <a:latin typeface="Times New Roman" panose="02020603050405020304" pitchFamily="18" charset="0"/>
                <a:cs typeface="Times New Roman" panose="02020603050405020304" pitchFamily="18" charset="0"/>
              </a:rPr>
              <a:t>I/O controller</a:t>
            </a:r>
            <a:r>
              <a:rPr lang="en-US" sz="2200" dirty="0">
                <a:latin typeface="Times New Roman" panose="02020603050405020304" pitchFamily="18" charset="0"/>
                <a:cs typeface="Times New Roman" panose="02020603050405020304" pitchFamily="18" charset="0"/>
              </a:rPr>
              <a:t>.</a:t>
            </a:r>
          </a:p>
          <a:p>
            <a:pPr marL="0" indent="0" algn="just">
              <a:buNone/>
            </a:pPr>
            <a:endParaRPr lang="en-US" sz="22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2702693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FUNCTIONS OF OS – FILE MANAGEMENT</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15</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r>
              <a:rPr lang="en-US" sz="2200" dirty="0">
                <a:latin typeface="Times New Roman" panose="02020603050405020304" pitchFamily="18" charset="0"/>
                <a:cs typeface="Times New Roman" panose="02020603050405020304" pitchFamily="18" charset="0"/>
              </a:rPr>
              <a:t>Keeps track of information, location, uses, status etc. </a:t>
            </a:r>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collective facilities are often known as </a:t>
            </a:r>
            <a:r>
              <a:rPr lang="en-US" sz="2200" b="1" dirty="0">
                <a:latin typeface="Times New Roman" panose="02020603050405020304" pitchFamily="18" charset="0"/>
                <a:cs typeface="Times New Roman" panose="02020603050405020304" pitchFamily="18" charset="0"/>
              </a:rPr>
              <a:t>file system</a:t>
            </a:r>
            <a:r>
              <a:rPr lang="en-US" sz="2200" dirty="0">
                <a:latin typeface="Times New Roman" panose="02020603050405020304" pitchFamily="18" charset="0"/>
                <a:cs typeface="Times New Roman" panose="02020603050405020304" pitchFamily="18" charset="0"/>
              </a:rPr>
              <a:t>.</a:t>
            </a:r>
          </a:p>
          <a:p>
            <a:pPr algn="just"/>
            <a:r>
              <a:rPr lang="en-US" sz="2200" dirty="0">
                <a:latin typeface="Times New Roman" panose="02020603050405020304" pitchFamily="18" charset="0"/>
                <a:cs typeface="Times New Roman" panose="02020603050405020304" pitchFamily="18" charset="0"/>
              </a:rPr>
              <a:t>Decides </a:t>
            </a:r>
            <a:r>
              <a:rPr lang="en-US" sz="2200" b="1" dirty="0">
                <a:latin typeface="Times New Roman" panose="02020603050405020304" pitchFamily="18" charset="0"/>
                <a:cs typeface="Times New Roman" panose="02020603050405020304" pitchFamily="18" charset="0"/>
              </a:rPr>
              <a:t>who gets the resources</a:t>
            </a:r>
            <a:r>
              <a:rPr lang="en-US" sz="2200" dirty="0">
                <a:latin typeface="Times New Roman" panose="02020603050405020304" pitchFamily="18" charset="0"/>
                <a:cs typeface="Times New Roman" panose="02020603050405020304" pitchFamily="18" charset="0"/>
              </a:rPr>
              <a:t>.</a:t>
            </a:r>
          </a:p>
          <a:p>
            <a:pPr algn="just"/>
            <a:r>
              <a:rPr lang="en-US" sz="2200" b="1" dirty="0">
                <a:latin typeface="Times New Roman" panose="02020603050405020304" pitchFamily="18" charset="0"/>
                <a:cs typeface="Times New Roman" panose="02020603050405020304" pitchFamily="18" charset="0"/>
              </a:rPr>
              <a:t>Allocates </a:t>
            </a:r>
            <a:r>
              <a:rPr lang="en-US" sz="2200" dirty="0">
                <a:latin typeface="Times New Roman" panose="02020603050405020304" pitchFamily="18" charset="0"/>
                <a:cs typeface="Times New Roman" panose="02020603050405020304" pitchFamily="18" charset="0"/>
              </a:rPr>
              <a:t>the resources.</a:t>
            </a:r>
          </a:p>
          <a:p>
            <a:pPr algn="just"/>
            <a:r>
              <a:rPr lang="en-US" sz="2200" b="1" dirty="0">
                <a:latin typeface="Times New Roman" panose="02020603050405020304" pitchFamily="18" charset="0"/>
                <a:cs typeface="Times New Roman" panose="02020603050405020304" pitchFamily="18" charset="0"/>
              </a:rPr>
              <a:t>De-allocates</a:t>
            </a:r>
            <a:r>
              <a:rPr lang="en-US" sz="2200" dirty="0">
                <a:latin typeface="Times New Roman" panose="02020603050405020304" pitchFamily="18" charset="0"/>
                <a:cs typeface="Times New Roman" panose="02020603050405020304" pitchFamily="18" charset="0"/>
              </a:rPr>
              <a:t> the resources.</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2342962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FUNCTIONS OF OS –OTHERS</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16</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spcBef>
                <a:spcPts val="1200"/>
              </a:spcBef>
              <a:spcAft>
                <a:spcPts val="600"/>
              </a:spcAft>
            </a:pPr>
            <a:r>
              <a:rPr lang="en-US" sz="2200" b="1" dirty="0">
                <a:latin typeface="Times New Roman" panose="02020603050405020304" pitchFamily="18" charset="0"/>
                <a:cs typeface="Times New Roman" panose="02020603050405020304" pitchFamily="18" charset="0"/>
              </a:rPr>
              <a:t>Security</a:t>
            </a:r>
            <a:r>
              <a:rPr lang="en-US" sz="2200" dirty="0">
                <a:latin typeface="Times New Roman" panose="02020603050405020304" pitchFamily="18" charset="0"/>
                <a:cs typeface="Times New Roman" panose="02020603050405020304" pitchFamily="18" charset="0"/>
              </a:rPr>
              <a:t> − By means of password and similar other techniques, it prevents unauthorized access to programs and data.</a:t>
            </a:r>
          </a:p>
          <a:p>
            <a:pPr algn="just">
              <a:spcBef>
                <a:spcPts val="1200"/>
              </a:spcBef>
              <a:spcAft>
                <a:spcPts val="600"/>
              </a:spcAft>
            </a:pPr>
            <a:r>
              <a:rPr lang="en-US" sz="2200" b="1" dirty="0">
                <a:latin typeface="Times New Roman" panose="02020603050405020304" pitchFamily="18" charset="0"/>
                <a:cs typeface="Times New Roman" panose="02020603050405020304" pitchFamily="18" charset="0"/>
              </a:rPr>
              <a:t>Control over system performance</a:t>
            </a:r>
            <a:r>
              <a:rPr lang="en-US" sz="2200" dirty="0">
                <a:latin typeface="Times New Roman" panose="02020603050405020304" pitchFamily="18" charset="0"/>
                <a:cs typeface="Times New Roman" panose="02020603050405020304" pitchFamily="18" charset="0"/>
              </a:rPr>
              <a:t> − Recording delays between request for a service and response from the system.</a:t>
            </a:r>
          </a:p>
          <a:p>
            <a:pPr algn="just">
              <a:spcBef>
                <a:spcPts val="1200"/>
              </a:spcBef>
              <a:spcAft>
                <a:spcPts val="600"/>
              </a:spcAft>
            </a:pPr>
            <a:r>
              <a:rPr lang="en-US" sz="2200" b="1" dirty="0">
                <a:latin typeface="Times New Roman" panose="02020603050405020304" pitchFamily="18" charset="0"/>
                <a:cs typeface="Times New Roman" panose="02020603050405020304" pitchFamily="18" charset="0"/>
              </a:rPr>
              <a:t>Job accounting</a:t>
            </a:r>
            <a:r>
              <a:rPr lang="en-US" sz="2200" dirty="0">
                <a:latin typeface="Times New Roman" panose="02020603050405020304" pitchFamily="18" charset="0"/>
                <a:cs typeface="Times New Roman" panose="02020603050405020304" pitchFamily="18" charset="0"/>
              </a:rPr>
              <a:t> − Keeping track of time and resources used by various jobs and users</a:t>
            </a:r>
            <a:r>
              <a:rPr lang="en-US" sz="2200" dirty="0" smtClean="0">
                <a:latin typeface="Times New Roman" panose="02020603050405020304" pitchFamily="18" charset="0"/>
                <a:cs typeface="Times New Roman" panose="02020603050405020304" pitchFamily="18" charset="0"/>
              </a:rPr>
              <a:t>.</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13048466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FUNCTIONS OF OS –OTHERS</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17</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spcBef>
                <a:spcPts val="1200"/>
              </a:spcBef>
              <a:spcAft>
                <a:spcPts val="600"/>
              </a:spcAft>
            </a:pPr>
            <a:r>
              <a:rPr lang="en-US" sz="2200" b="1" dirty="0" smtClean="0">
                <a:latin typeface="Times New Roman" panose="02020603050405020304" pitchFamily="18" charset="0"/>
                <a:cs typeface="Times New Roman" panose="02020603050405020304" pitchFamily="18" charset="0"/>
              </a:rPr>
              <a:t>Error detecting</a:t>
            </a:r>
            <a:r>
              <a:rPr lang="en-US" sz="2200" dirty="0" smtClean="0">
                <a:latin typeface="Times New Roman" panose="02020603050405020304" pitchFamily="18" charset="0"/>
                <a:cs typeface="Times New Roman" panose="02020603050405020304" pitchFamily="18" charset="0"/>
              </a:rPr>
              <a:t>− Production of dumps, traces, error messages, and other debugging and error detecting aids.</a:t>
            </a:r>
          </a:p>
          <a:p>
            <a:pPr algn="just">
              <a:spcBef>
                <a:spcPts val="1200"/>
              </a:spcBef>
              <a:spcAft>
                <a:spcPts val="600"/>
              </a:spcAft>
            </a:pPr>
            <a:r>
              <a:rPr lang="en-US" sz="2200" b="1" dirty="0" smtClean="0">
                <a:latin typeface="Times New Roman" panose="02020603050405020304" pitchFamily="18" charset="0"/>
                <a:cs typeface="Times New Roman" panose="02020603050405020304" pitchFamily="18" charset="0"/>
              </a:rPr>
              <a:t>Coordination between other software and users</a:t>
            </a:r>
            <a:r>
              <a:rPr lang="en-US" sz="2200" dirty="0" smtClean="0">
                <a:latin typeface="Times New Roman" panose="02020603050405020304" pitchFamily="18" charset="0"/>
                <a:cs typeface="Times New Roman" panose="02020603050405020304" pitchFamily="18" charset="0"/>
              </a:rPr>
              <a:t> − Coordination and assignment of compilers, interpreters, assemblers and other software to the various users of the computer systems.</a:t>
            </a:r>
            <a:endParaRPr lang="en-US" sz="22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2147492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GENERATIONS OF OS</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18</a:t>
            </a:fld>
            <a:endParaRPr lang="en-US" b="1" dirty="0"/>
          </a:p>
        </p:txBody>
      </p:sp>
      <p:sp>
        <p:nvSpPr>
          <p:cNvPr id="10" name="Content Placeholder 2"/>
          <p:cNvSpPr>
            <a:spLocks noGrp="1"/>
          </p:cNvSpPr>
          <p:nvPr>
            <p:ph idx="1"/>
          </p:nvPr>
        </p:nvSpPr>
        <p:spPr>
          <a:xfrm>
            <a:off x="399336" y="771550"/>
            <a:ext cx="6342031" cy="3112295"/>
          </a:xfrm>
        </p:spPr>
        <p:txBody>
          <a:bodyPr>
            <a:noAutofit/>
          </a:bodyPr>
          <a:lstStyle/>
          <a:p>
            <a:pPr>
              <a:lnSpc>
                <a:spcPct val="150000"/>
              </a:lnSpc>
            </a:pPr>
            <a:r>
              <a:rPr lang="en-US" altLang="en-US" sz="2200" b="1" dirty="0">
                <a:latin typeface="Times New Roman" panose="02020603050405020304" pitchFamily="18" charset="0"/>
                <a:cs typeface="Times New Roman" panose="02020603050405020304" pitchFamily="18" charset="0"/>
              </a:rPr>
              <a:t>1940s: </a:t>
            </a:r>
            <a:r>
              <a:rPr lang="en-US" altLang="en-US" sz="2200" b="1" dirty="0" smtClean="0">
                <a:latin typeface="Times New Roman" panose="02020603050405020304" pitchFamily="18" charset="0"/>
                <a:cs typeface="Times New Roman" panose="02020603050405020304" pitchFamily="18" charset="0"/>
              </a:rPr>
              <a:t>Zeroth generation (No Operating System)</a:t>
            </a:r>
          </a:p>
          <a:p>
            <a:pPr>
              <a:lnSpc>
                <a:spcPct val="150000"/>
              </a:lnSpc>
            </a:pPr>
            <a:r>
              <a:rPr lang="en-US" altLang="en-US" sz="2200" b="1" dirty="0" smtClean="0">
                <a:latin typeface="Times New Roman" panose="02020603050405020304" pitchFamily="18" charset="0"/>
                <a:cs typeface="Times New Roman" panose="02020603050405020304" pitchFamily="18" charset="0"/>
              </a:rPr>
              <a:t>1950s: First generation</a:t>
            </a:r>
          </a:p>
          <a:p>
            <a:pPr>
              <a:lnSpc>
                <a:spcPct val="150000"/>
              </a:lnSpc>
            </a:pPr>
            <a:r>
              <a:rPr lang="en-US" altLang="en-US" sz="2200" b="1" dirty="0" smtClean="0">
                <a:latin typeface="Times New Roman" panose="02020603050405020304" pitchFamily="18" charset="0"/>
                <a:cs typeface="Times New Roman" panose="02020603050405020304" pitchFamily="18" charset="0"/>
              </a:rPr>
              <a:t>Early 1960s: Second generation</a:t>
            </a:r>
          </a:p>
          <a:p>
            <a:pPr>
              <a:lnSpc>
                <a:spcPct val="150000"/>
              </a:lnSpc>
            </a:pPr>
            <a:r>
              <a:rPr lang="en-US" altLang="en-US" sz="2200" b="1" dirty="0" smtClean="0">
                <a:latin typeface="Times New Roman" panose="02020603050405020304" pitchFamily="18" charset="0"/>
                <a:cs typeface="Times New Roman" panose="02020603050405020304" pitchFamily="18" charset="0"/>
              </a:rPr>
              <a:t>1960 – 1970: Third generation</a:t>
            </a:r>
          </a:p>
          <a:p>
            <a:pPr>
              <a:lnSpc>
                <a:spcPct val="150000"/>
              </a:lnSpc>
            </a:pPr>
            <a:r>
              <a:rPr lang="en-US" altLang="en-US" sz="2200" b="1" dirty="0" smtClean="0">
                <a:latin typeface="Times New Roman" panose="02020603050405020304" pitchFamily="18" charset="0"/>
                <a:cs typeface="Times New Roman" panose="02020603050405020304" pitchFamily="18" charset="0"/>
              </a:rPr>
              <a:t>1970 – Present: Fourth generation</a:t>
            </a:r>
            <a:endParaRPr lang="en-US" altLang="en-US" sz="2200" b="1"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2813120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GENERATIONS OF OS</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19</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nSpc>
                <a:spcPct val="90000"/>
              </a:lnSpc>
            </a:pPr>
            <a:r>
              <a:rPr lang="en-US" altLang="en-US" sz="2200" b="1" dirty="0">
                <a:latin typeface="Times New Roman" panose="02020603050405020304" pitchFamily="18" charset="0"/>
                <a:cs typeface="Times New Roman" panose="02020603050405020304" pitchFamily="18" charset="0"/>
              </a:rPr>
              <a:t>1940s: </a:t>
            </a:r>
            <a:r>
              <a:rPr lang="en-US" altLang="en-US" sz="2200" b="1" dirty="0" smtClean="0">
                <a:latin typeface="Times New Roman" panose="02020603050405020304" pitchFamily="18" charset="0"/>
                <a:cs typeface="Times New Roman" panose="02020603050405020304" pitchFamily="18" charset="0"/>
              </a:rPr>
              <a:t>Zeroth </a:t>
            </a:r>
            <a:r>
              <a:rPr lang="en-US" altLang="en-US" sz="2200" b="1" dirty="0">
                <a:latin typeface="Times New Roman" panose="02020603050405020304" pitchFamily="18" charset="0"/>
                <a:cs typeface="Times New Roman" panose="02020603050405020304" pitchFamily="18" charset="0"/>
              </a:rPr>
              <a:t>generation</a:t>
            </a:r>
          </a:p>
          <a:p>
            <a:pPr lvl="1" fontAlgn="base"/>
            <a:r>
              <a:rPr lang="en-US" sz="1900" dirty="0">
                <a:latin typeface="Times New Roman" panose="02020603050405020304" pitchFamily="18" charset="0"/>
                <a:cs typeface="Times New Roman" panose="02020603050405020304" pitchFamily="18" charset="0"/>
              </a:rPr>
              <a:t>Early computing systems had </a:t>
            </a:r>
            <a:r>
              <a:rPr lang="en-US" sz="1900" b="1" dirty="0">
                <a:latin typeface="Times New Roman" panose="02020603050405020304" pitchFamily="18" charset="0"/>
                <a:cs typeface="Times New Roman" panose="02020603050405020304" pitchFamily="18" charset="0"/>
              </a:rPr>
              <a:t>no operating system</a:t>
            </a:r>
            <a:r>
              <a:rPr lang="en-US" sz="1900" dirty="0">
                <a:latin typeface="Times New Roman" panose="02020603050405020304" pitchFamily="18" charset="0"/>
                <a:cs typeface="Times New Roman" panose="02020603050405020304" pitchFamily="18" charset="0"/>
              </a:rPr>
              <a:t>. </a:t>
            </a:r>
            <a:endParaRPr lang="en-US" sz="1900" dirty="0" smtClean="0">
              <a:latin typeface="Times New Roman" panose="02020603050405020304" pitchFamily="18" charset="0"/>
              <a:cs typeface="Times New Roman" panose="02020603050405020304" pitchFamily="18" charset="0"/>
            </a:endParaRPr>
          </a:p>
          <a:p>
            <a:pPr lvl="1" fontAlgn="base"/>
            <a:r>
              <a:rPr lang="en-US" sz="1900" dirty="0" smtClean="0">
                <a:latin typeface="Times New Roman" panose="02020603050405020304" pitchFamily="18" charset="0"/>
                <a:cs typeface="Times New Roman" panose="02020603050405020304" pitchFamily="18" charset="0"/>
              </a:rPr>
              <a:t>Users </a:t>
            </a:r>
            <a:r>
              <a:rPr lang="en-US" sz="1900" dirty="0">
                <a:latin typeface="Times New Roman" panose="02020603050405020304" pitchFamily="18" charset="0"/>
                <a:cs typeface="Times New Roman" panose="02020603050405020304" pitchFamily="18" charset="0"/>
              </a:rPr>
              <a:t>had complete access to the machine language. </a:t>
            </a:r>
            <a:endParaRPr lang="en-US" sz="1900" dirty="0" smtClean="0">
              <a:latin typeface="Times New Roman" panose="02020603050405020304" pitchFamily="18" charset="0"/>
              <a:cs typeface="Times New Roman" panose="02020603050405020304" pitchFamily="18" charset="0"/>
            </a:endParaRPr>
          </a:p>
          <a:p>
            <a:pPr lvl="1" fontAlgn="base"/>
            <a:r>
              <a:rPr lang="en-US" sz="1900" dirty="0" smtClean="0">
                <a:latin typeface="Times New Roman" panose="02020603050405020304" pitchFamily="18" charset="0"/>
                <a:cs typeface="Times New Roman" panose="02020603050405020304" pitchFamily="18" charset="0"/>
              </a:rPr>
              <a:t>They </a:t>
            </a:r>
            <a:r>
              <a:rPr lang="en-US" sz="1900" dirty="0">
                <a:latin typeface="Times New Roman" panose="02020603050405020304" pitchFamily="18" charset="0"/>
                <a:cs typeface="Times New Roman" panose="02020603050405020304" pitchFamily="18" charset="0"/>
              </a:rPr>
              <a:t>hand-coded all instructions.</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3079977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545288"/>
            <a:ext cx="6858000" cy="457146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a:r>
            <a:br>
              <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b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COURSE OBJECTIVES</a:t>
            </a:r>
          </a:p>
          <a:p>
            <a:pPr algn="ctr">
              <a:defRPr/>
            </a:pPr>
            <a:endParaRPr lang="en-US" sz="1700" b="1" dirty="0">
              <a:solidFill>
                <a:schemeClr val="bg1"/>
              </a:solidFill>
              <a:effectLst>
                <a:outerShdw blurRad="38100" dist="38100" dir="2700000" algn="tl">
                  <a:srgbClr val="000000">
                    <a:alpha val="43137"/>
                  </a:srgbClr>
                </a:outerShdw>
              </a:effectLst>
              <a:latin typeface="Times New Roman" panose="02020603050405020304"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2</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
        <p:nvSpPr>
          <p:cNvPr id="13" name="Content Placeholder 2"/>
          <p:cNvSpPr>
            <a:spLocks noGrp="1"/>
          </p:cNvSpPr>
          <p:nvPr>
            <p:ph idx="1"/>
          </p:nvPr>
        </p:nvSpPr>
        <p:spPr>
          <a:xfrm>
            <a:off x="204155" y="843558"/>
            <a:ext cx="6449690" cy="3112295"/>
          </a:xfrm>
        </p:spPr>
        <p:txBody>
          <a:bodyPr>
            <a:noAutofit/>
          </a:bodyPr>
          <a:lstStyle/>
          <a:p>
            <a:pPr marL="457200" lvl="0" indent="-457200">
              <a:buFont typeface="+mj-lt"/>
              <a:buAutoNum type="arabicPeriod"/>
            </a:pPr>
            <a:r>
              <a:rPr lang="en-US" sz="2000" dirty="0">
                <a:latin typeface="Times New Roman" panose="02020603050405020304" pitchFamily="18" charset="0"/>
                <a:cs typeface="Times New Roman" panose="02020603050405020304" pitchFamily="18" charset="0"/>
              </a:rPr>
              <a:t>Study the basic principles and functionality of operating systems</a:t>
            </a:r>
          </a:p>
          <a:p>
            <a:pPr marL="457200" lvl="0" indent="-457200">
              <a:buFont typeface="+mj-lt"/>
              <a:buAutoNum type="arabicPeriod"/>
            </a:pPr>
            <a:r>
              <a:rPr lang="en-US" sz="2000" dirty="0">
                <a:latin typeface="Times New Roman" panose="02020603050405020304" pitchFamily="18" charset="0"/>
                <a:cs typeface="Times New Roman" panose="02020603050405020304" pitchFamily="18" charset="0"/>
              </a:rPr>
              <a:t>Understand the concepts of CPU scheduling, concurrent processes, deadlock</a:t>
            </a:r>
          </a:p>
          <a:p>
            <a:pPr marL="457200" lvl="0" indent="-457200">
              <a:buFont typeface="+mj-lt"/>
              <a:buAutoNum type="arabicPeriod"/>
            </a:pPr>
            <a:r>
              <a:rPr lang="en-US" sz="2000" dirty="0">
                <a:latin typeface="Times New Roman" panose="02020603050405020304" pitchFamily="18" charset="0"/>
                <a:cs typeface="Times New Roman" panose="02020603050405020304" pitchFamily="18" charset="0"/>
              </a:rPr>
              <a:t>Identify the significance of file systems, virtual memory</a:t>
            </a:r>
          </a:p>
          <a:p>
            <a:pPr marL="457200" lvl="0" indent="-457200">
              <a:buFont typeface="+mj-lt"/>
              <a:buAutoNum type="arabicPeriod"/>
            </a:pPr>
            <a:r>
              <a:rPr lang="en-US" sz="2000" dirty="0">
                <a:latin typeface="Times New Roman" panose="02020603050405020304" pitchFamily="18" charset="0"/>
                <a:cs typeface="Times New Roman" panose="02020603050405020304" pitchFamily="18" charset="0"/>
              </a:rPr>
              <a:t>Understand disk scheduling, memory management, and device management</a:t>
            </a:r>
          </a:p>
          <a:p>
            <a:pPr marL="0" indent="0" algn="just">
              <a:buNone/>
            </a:pPr>
            <a:endParaRPr lang="en-US" sz="2000" dirty="0">
              <a:latin typeface="Times New Roman" panose="02020603050405020304" pitchFamily="18" charset="0"/>
              <a:cs typeface="Times New Roman" panose="02020603050405020304" pitchFamily="18" charset="0"/>
            </a:endParaRPr>
          </a:p>
          <a:p>
            <a:pPr marL="457200" indent="-457200" algn="just">
              <a:spcBef>
                <a:spcPts val="900"/>
              </a:spcBef>
              <a:spcAft>
                <a:spcPts val="900"/>
              </a:spcAft>
              <a:buFont typeface="+mj-lt"/>
              <a:buAutoNum type="arabicPeriod"/>
            </a:pPr>
            <a:endParaRPr lang="en-US" sz="2000" dirty="0">
              <a:latin typeface="Times New Roman" panose="02020603050405020304" pitchFamily="18" charset="0"/>
              <a:ea typeface="Times New Roman"/>
              <a:cs typeface="Times New Roman" panose="02020603050405020304" pitchFamily="18" charset="0"/>
            </a:endParaRPr>
          </a:p>
        </p:txBody>
      </p:sp>
    </p:spTree>
    <p:extLst>
      <p:ext uri="{BB962C8B-B14F-4D97-AF65-F5344CB8AC3E}">
        <p14:creationId xmlns:p14="http://schemas.microsoft.com/office/powerpoint/2010/main" val="26647894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GENERATIONS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20</a:t>
            </a:fld>
            <a:endParaRPr lang="en-US" b="1" dirty="0"/>
          </a:p>
        </p:txBody>
      </p:sp>
      <p:sp>
        <p:nvSpPr>
          <p:cNvPr id="10" name="Content Placeholder 2"/>
          <p:cNvSpPr>
            <a:spLocks noGrp="1"/>
          </p:cNvSpPr>
          <p:nvPr>
            <p:ph idx="1"/>
          </p:nvPr>
        </p:nvSpPr>
        <p:spPr>
          <a:xfrm>
            <a:off x="151578" y="508487"/>
            <a:ext cx="6233666" cy="3112295"/>
          </a:xfrm>
        </p:spPr>
        <p:txBody>
          <a:bodyPr>
            <a:noAutofit/>
          </a:bodyPr>
          <a:lstStyle/>
          <a:p>
            <a:pPr algn="just">
              <a:spcBef>
                <a:spcPts val="600"/>
              </a:spcBef>
              <a:spcAft>
                <a:spcPts val="600"/>
              </a:spcAft>
            </a:pPr>
            <a:r>
              <a:rPr lang="en-US" altLang="en-US" sz="2000" b="1" dirty="0">
                <a:latin typeface="Times New Roman" panose="02020603050405020304" pitchFamily="18" charset="0"/>
                <a:cs typeface="Times New Roman" panose="02020603050405020304" pitchFamily="18" charset="0"/>
              </a:rPr>
              <a:t>1950s: </a:t>
            </a:r>
            <a:r>
              <a:rPr lang="en-US" altLang="en-US" sz="2000" b="1" dirty="0" smtClean="0">
                <a:latin typeface="Times New Roman" panose="02020603050405020304" pitchFamily="18" charset="0"/>
                <a:cs typeface="Times New Roman" panose="02020603050405020304" pitchFamily="18" charset="0"/>
              </a:rPr>
              <a:t>First </a:t>
            </a:r>
            <a:r>
              <a:rPr lang="en-US" altLang="en-US" sz="2000" b="1" dirty="0">
                <a:latin typeface="Times New Roman" panose="02020603050405020304" pitchFamily="18" charset="0"/>
                <a:cs typeface="Times New Roman" panose="02020603050405020304" pitchFamily="18" charset="0"/>
              </a:rPr>
              <a:t>generation</a:t>
            </a:r>
          </a:p>
          <a:p>
            <a:pPr lvl="1" algn="just">
              <a:spcBef>
                <a:spcPts val="600"/>
              </a:spcBef>
              <a:spcAft>
                <a:spcPts val="600"/>
              </a:spcAft>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operating systems of the 1950s were designed to </a:t>
            </a:r>
            <a:r>
              <a:rPr lang="en-US" sz="2000" b="1" dirty="0">
                <a:latin typeface="Times New Roman" panose="02020603050405020304" pitchFamily="18" charset="0"/>
                <a:cs typeface="Times New Roman" panose="02020603050405020304" pitchFamily="18" charset="0"/>
              </a:rPr>
              <a:t>smooth the transition between jobs</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lvl="1" algn="just">
              <a:spcBef>
                <a:spcPts val="600"/>
              </a:spcBef>
              <a:spcAft>
                <a:spcPts val="600"/>
              </a:spcAft>
            </a:pPr>
            <a:r>
              <a:rPr lang="en-US" sz="2000" b="1" dirty="0" smtClean="0">
                <a:latin typeface="Times New Roman" panose="02020603050405020304" pitchFamily="18" charset="0"/>
                <a:cs typeface="Times New Roman" panose="02020603050405020304" pitchFamily="18" charset="0"/>
              </a:rPr>
              <a:t>Batch processing </a:t>
            </a:r>
            <a:r>
              <a:rPr lang="en-US" sz="2000" dirty="0" smtClean="0">
                <a:latin typeface="Times New Roman" panose="02020603050405020304" pitchFamily="18" charset="0"/>
                <a:cs typeface="Times New Roman" panose="02020603050405020304" pitchFamily="18" charset="0"/>
              </a:rPr>
              <a:t>system was introduced.</a:t>
            </a:r>
          </a:p>
          <a:p>
            <a:pPr lvl="1" algn="just">
              <a:spcBef>
                <a:spcPts val="600"/>
              </a:spcBef>
              <a:spcAft>
                <a:spcPts val="600"/>
              </a:spcAft>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was the beginning of batch processing systems in which </a:t>
            </a:r>
            <a:r>
              <a:rPr lang="en-US" sz="2000" b="1" dirty="0">
                <a:latin typeface="Times New Roman" panose="02020603050405020304" pitchFamily="18" charset="0"/>
                <a:cs typeface="Times New Roman" panose="02020603050405020304" pitchFamily="18" charset="0"/>
              </a:rPr>
              <a:t>jobs were gathered in groups or batches</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lvl="1" algn="just">
              <a:spcBef>
                <a:spcPts val="600"/>
              </a:spcBef>
              <a:spcAft>
                <a:spcPts val="600"/>
              </a:spcAft>
            </a:pPr>
            <a:r>
              <a:rPr lang="en-US" sz="2000" dirty="0" smtClean="0">
                <a:latin typeface="Times New Roman" panose="02020603050405020304" pitchFamily="18" charset="0"/>
                <a:cs typeface="Times New Roman" panose="02020603050405020304" pitchFamily="18" charset="0"/>
              </a:rPr>
              <a:t>Once </a:t>
            </a:r>
            <a:r>
              <a:rPr lang="en-US" sz="2000" dirty="0">
                <a:latin typeface="Times New Roman" panose="02020603050405020304" pitchFamily="18" charset="0"/>
                <a:cs typeface="Times New Roman" panose="02020603050405020304" pitchFamily="18" charset="0"/>
              </a:rPr>
              <a:t>a job was running, it had total control of the machine. </a:t>
            </a:r>
            <a:endParaRPr lang="en-US" sz="2000" dirty="0" smtClean="0">
              <a:latin typeface="Times New Roman" panose="02020603050405020304" pitchFamily="18" charset="0"/>
              <a:cs typeface="Times New Roman" panose="02020603050405020304" pitchFamily="18" charset="0"/>
            </a:endParaRPr>
          </a:p>
          <a:p>
            <a:pPr lvl="1" algn="just">
              <a:spcBef>
                <a:spcPts val="600"/>
              </a:spcBef>
              <a:spcAft>
                <a:spcPts val="600"/>
              </a:spcAft>
            </a:pPr>
            <a:r>
              <a:rPr lang="en-US" sz="2000" dirty="0" smtClean="0">
                <a:latin typeface="Times New Roman" panose="02020603050405020304" pitchFamily="18" charset="0"/>
                <a:cs typeface="Times New Roman" panose="02020603050405020304" pitchFamily="18" charset="0"/>
              </a:rPr>
              <a:t>As </a:t>
            </a:r>
            <a:r>
              <a:rPr lang="en-US" sz="2000" dirty="0">
                <a:latin typeface="Times New Roman" panose="02020603050405020304" pitchFamily="18" charset="0"/>
                <a:cs typeface="Times New Roman" panose="02020603050405020304" pitchFamily="18" charset="0"/>
              </a:rPr>
              <a:t>each job terminated (either normally or abnormally), control was returned to the operating system that "</a:t>
            </a:r>
            <a:r>
              <a:rPr lang="en-US" sz="2000" b="1" dirty="0">
                <a:latin typeface="Times New Roman" panose="02020603050405020304" pitchFamily="18" charset="0"/>
                <a:cs typeface="Times New Roman" panose="02020603050405020304" pitchFamily="18" charset="0"/>
              </a:rPr>
              <a:t>cleaned up after the job</a:t>
            </a:r>
            <a:r>
              <a:rPr lang="en-US" sz="2000" dirty="0">
                <a:latin typeface="Times New Roman" panose="02020603050405020304" pitchFamily="18" charset="0"/>
                <a:cs typeface="Times New Roman" panose="02020603050405020304" pitchFamily="18" charset="0"/>
              </a:rPr>
              <a:t>" and read in and initiated the next job.</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4263138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GENERATIONS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21</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lnSpc>
                <a:spcPct val="90000"/>
              </a:lnSpc>
              <a:spcBef>
                <a:spcPts val="600"/>
              </a:spcBef>
              <a:spcAft>
                <a:spcPts val="600"/>
              </a:spcAft>
            </a:pPr>
            <a:r>
              <a:rPr lang="en-US" altLang="en-US" sz="2000" b="1" dirty="0" smtClean="0">
                <a:latin typeface="Times New Roman" panose="02020603050405020304" pitchFamily="18" charset="0"/>
                <a:cs typeface="Times New Roman" panose="02020603050405020304" pitchFamily="18" charset="0"/>
              </a:rPr>
              <a:t>1960s</a:t>
            </a:r>
            <a:r>
              <a:rPr lang="en-US" altLang="en-US" sz="2000" b="1" dirty="0">
                <a:latin typeface="Times New Roman" panose="02020603050405020304" pitchFamily="18" charset="0"/>
                <a:cs typeface="Times New Roman" panose="02020603050405020304" pitchFamily="18" charset="0"/>
              </a:rPr>
              <a:t>: </a:t>
            </a:r>
            <a:r>
              <a:rPr lang="en-US" altLang="en-US" sz="2000" b="1" dirty="0" smtClean="0">
                <a:latin typeface="Times New Roman" panose="02020603050405020304" pitchFamily="18" charset="0"/>
                <a:cs typeface="Times New Roman" panose="02020603050405020304" pitchFamily="18" charset="0"/>
              </a:rPr>
              <a:t>Second </a:t>
            </a:r>
            <a:r>
              <a:rPr lang="en-US" altLang="en-US" sz="2000" b="1" dirty="0">
                <a:latin typeface="Times New Roman" panose="02020603050405020304" pitchFamily="18" charset="0"/>
                <a:cs typeface="Times New Roman" panose="02020603050405020304" pitchFamily="18" charset="0"/>
              </a:rPr>
              <a:t>generation </a:t>
            </a:r>
            <a:r>
              <a:rPr lang="en-US" altLang="en-US" sz="2000" b="1" dirty="0" smtClean="0">
                <a:latin typeface="Times New Roman" panose="02020603050405020304" pitchFamily="18" charset="0"/>
                <a:cs typeface="Times New Roman" panose="02020603050405020304" pitchFamily="18" charset="0"/>
              </a:rPr>
              <a:t> </a:t>
            </a:r>
          </a:p>
          <a:p>
            <a:pPr lvl="1" algn="just">
              <a:lnSpc>
                <a:spcPct val="90000"/>
              </a:lnSpc>
              <a:spcBef>
                <a:spcPts val="600"/>
              </a:spcBef>
              <a:spcAft>
                <a:spcPts val="600"/>
              </a:spcAft>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second generation of operating systems was characterized by the development of shared systems with </a:t>
            </a:r>
            <a:r>
              <a:rPr lang="en-US" sz="2000" b="1" dirty="0">
                <a:latin typeface="Times New Roman" panose="02020603050405020304" pitchFamily="18" charset="0"/>
                <a:cs typeface="Times New Roman" panose="02020603050405020304" pitchFamily="18" charset="0"/>
              </a:rPr>
              <a:t>multiprogramming</a:t>
            </a:r>
            <a:r>
              <a:rPr lang="en-US" sz="2000" dirty="0">
                <a:latin typeface="Times New Roman" panose="02020603050405020304" pitchFamily="18" charset="0"/>
                <a:cs typeface="Times New Roman" panose="02020603050405020304" pitchFamily="18" charset="0"/>
              </a:rPr>
              <a:t> and beginnings of </a:t>
            </a:r>
            <a:r>
              <a:rPr lang="en-US" sz="2000" b="1" dirty="0">
                <a:latin typeface="Times New Roman" panose="02020603050405020304" pitchFamily="18" charset="0"/>
                <a:cs typeface="Times New Roman" panose="02020603050405020304" pitchFamily="18" charset="0"/>
              </a:rPr>
              <a:t>multiprocessing</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lvl="1" algn="just">
              <a:lnSpc>
                <a:spcPct val="90000"/>
              </a:lnSpc>
              <a:spcBef>
                <a:spcPts val="600"/>
              </a:spcBef>
              <a:spcAft>
                <a:spcPts val="600"/>
              </a:spcAft>
            </a:pPr>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multiprogramming systems </a:t>
            </a:r>
            <a:r>
              <a:rPr lang="en-US" sz="2000" b="1" dirty="0">
                <a:latin typeface="Times New Roman" panose="02020603050405020304" pitchFamily="18" charset="0"/>
                <a:cs typeface="Times New Roman" panose="02020603050405020304" pitchFamily="18" charset="0"/>
              </a:rPr>
              <a:t>several user programs are in main </a:t>
            </a:r>
            <a:r>
              <a:rPr lang="en-US" sz="2000" b="1" dirty="0" smtClean="0">
                <a:latin typeface="Times New Roman" panose="02020603050405020304" pitchFamily="18" charset="0"/>
                <a:cs typeface="Times New Roman" panose="02020603050405020304" pitchFamily="18" charset="0"/>
              </a:rPr>
              <a:t>memory</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once and the processor is switched rapidly between the jobs. </a:t>
            </a:r>
            <a:endParaRPr lang="en-US" sz="2000" dirty="0" smtClean="0">
              <a:latin typeface="Times New Roman" panose="02020603050405020304" pitchFamily="18" charset="0"/>
              <a:cs typeface="Times New Roman" panose="02020603050405020304" pitchFamily="18" charset="0"/>
            </a:endParaRPr>
          </a:p>
          <a:p>
            <a:pPr lvl="1" algn="just">
              <a:lnSpc>
                <a:spcPct val="90000"/>
              </a:lnSpc>
              <a:spcBef>
                <a:spcPts val="600"/>
              </a:spcBef>
              <a:spcAft>
                <a:spcPts val="600"/>
              </a:spcAft>
            </a:pPr>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multiprocessing systems, </a:t>
            </a:r>
            <a:r>
              <a:rPr lang="en-US" sz="2000" b="1" dirty="0">
                <a:latin typeface="Times New Roman" panose="02020603050405020304" pitchFamily="18" charset="0"/>
                <a:cs typeface="Times New Roman" panose="02020603050405020304" pitchFamily="18" charset="0"/>
              </a:rPr>
              <a:t>several processors are used on a single computer</a:t>
            </a:r>
            <a:r>
              <a:rPr lang="en-US" sz="2000" dirty="0">
                <a:latin typeface="Times New Roman" panose="02020603050405020304" pitchFamily="18" charset="0"/>
                <a:cs typeface="Times New Roman" panose="02020603050405020304" pitchFamily="18" charset="0"/>
              </a:rPr>
              <a:t> system to increase the processing power of the machine.</a:t>
            </a: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27423381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GENERATIONS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22</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lnSpc>
                <a:spcPct val="90000"/>
              </a:lnSpc>
              <a:spcBef>
                <a:spcPts val="600"/>
              </a:spcBef>
              <a:spcAft>
                <a:spcPts val="600"/>
              </a:spcAft>
            </a:pPr>
            <a:r>
              <a:rPr lang="en-US" altLang="en-US" sz="2000" b="1" dirty="0" smtClean="0">
                <a:latin typeface="Times New Roman" panose="02020603050405020304" pitchFamily="18" charset="0"/>
                <a:cs typeface="Times New Roman" panose="02020603050405020304" pitchFamily="18" charset="0"/>
              </a:rPr>
              <a:t>1960 - 1970: Third </a:t>
            </a:r>
            <a:r>
              <a:rPr lang="en-US" altLang="en-US" sz="2000" b="1" dirty="0">
                <a:latin typeface="Times New Roman" panose="02020603050405020304" pitchFamily="18" charset="0"/>
                <a:cs typeface="Times New Roman" panose="02020603050405020304" pitchFamily="18" charset="0"/>
              </a:rPr>
              <a:t>generation</a:t>
            </a:r>
          </a:p>
          <a:p>
            <a:pPr lvl="1" algn="just">
              <a:lnSpc>
                <a:spcPct val="90000"/>
              </a:lnSpc>
              <a:spcBef>
                <a:spcPts val="600"/>
              </a:spcBef>
              <a:spcAft>
                <a:spcPts val="600"/>
              </a:spcAft>
            </a:pPr>
            <a:r>
              <a:rPr lang="en-US" sz="2000" dirty="0">
                <a:latin typeface="Times New Roman" panose="02020603050405020304" pitchFamily="18" charset="0"/>
                <a:cs typeface="Times New Roman" panose="02020603050405020304" pitchFamily="18" charset="0"/>
              </a:rPr>
              <a:t>The third generation of operating systems effectively began with the introduction of the </a:t>
            </a:r>
            <a:r>
              <a:rPr lang="en-US" sz="2000" b="1" dirty="0">
                <a:latin typeface="Times New Roman" panose="02020603050405020304" pitchFamily="18" charset="0"/>
                <a:cs typeface="Times New Roman" panose="02020603050405020304" pitchFamily="18" charset="0"/>
              </a:rPr>
              <a:t>IBM system/360 </a:t>
            </a:r>
            <a:r>
              <a:rPr lang="en-US" sz="2000" dirty="0">
                <a:latin typeface="Times New Roman" panose="02020603050405020304" pitchFamily="18" charset="0"/>
                <a:cs typeface="Times New Roman" panose="02020603050405020304" pitchFamily="18" charset="0"/>
              </a:rPr>
              <a:t>family of computers in 1964.</a:t>
            </a:r>
            <a:endParaRPr lang="en-US" sz="2000" dirty="0" smtClean="0">
              <a:latin typeface="Times New Roman" panose="02020603050405020304" pitchFamily="18" charset="0"/>
              <a:cs typeface="Times New Roman" panose="02020603050405020304" pitchFamily="18" charset="0"/>
            </a:endParaRPr>
          </a:p>
          <a:p>
            <a:pPr lvl="1" algn="just">
              <a:lnSpc>
                <a:spcPct val="90000"/>
              </a:lnSpc>
              <a:spcBef>
                <a:spcPts val="600"/>
              </a:spcBef>
              <a:spcAft>
                <a:spcPts val="600"/>
              </a:spcAft>
            </a:pPr>
            <a:r>
              <a:rPr lang="en-US" sz="2000" dirty="0" smtClean="0">
                <a:latin typeface="Times New Roman" panose="02020603050405020304" pitchFamily="18" charset="0"/>
                <a:cs typeface="Times New Roman" panose="02020603050405020304" pitchFamily="18" charset="0"/>
              </a:rPr>
              <a:t>Third </a:t>
            </a:r>
            <a:r>
              <a:rPr lang="en-US" sz="2000" dirty="0">
                <a:latin typeface="Times New Roman" panose="02020603050405020304" pitchFamily="18" charset="0"/>
                <a:cs typeface="Times New Roman" panose="02020603050405020304" pitchFamily="18" charset="0"/>
              </a:rPr>
              <a:t>generation computers were designed to be </a:t>
            </a:r>
            <a:r>
              <a:rPr lang="en-US" sz="2000" b="1" dirty="0">
                <a:latin typeface="Times New Roman" panose="02020603050405020304" pitchFamily="18" charset="0"/>
                <a:cs typeface="Times New Roman" panose="02020603050405020304" pitchFamily="18" charset="0"/>
              </a:rPr>
              <a:t>general-purpose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systems.</a:t>
            </a:r>
          </a:p>
          <a:p>
            <a:pPr lvl="1" algn="just">
              <a:lnSpc>
                <a:spcPct val="90000"/>
              </a:lnSpc>
              <a:spcBef>
                <a:spcPts val="600"/>
              </a:spcBef>
              <a:spcAft>
                <a:spcPts val="600"/>
              </a:spcAft>
            </a:pPr>
            <a:r>
              <a:rPr lang="en-US" sz="2000" dirty="0">
                <a:latin typeface="Times New Roman" panose="02020603050405020304" pitchFamily="18" charset="0"/>
                <a:cs typeface="Times New Roman" panose="02020603050405020304" pitchFamily="18" charset="0"/>
              </a:rPr>
              <a:t>Third generation operating systems were </a:t>
            </a:r>
            <a:r>
              <a:rPr lang="en-US" sz="2000" b="1" dirty="0">
                <a:latin typeface="Times New Roman" panose="02020603050405020304" pitchFamily="18" charset="0"/>
                <a:cs typeface="Times New Roman" panose="02020603050405020304" pitchFamily="18" charset="0"/>
              </a:rPr>
              <a:t>multimode systems.</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lvl="1" algn="just">
              <a:lnSpc>
                <a:spcPct val="90000"/>
              </a:lnSpc>
              <a:spcBef>
                <a:spcPts val="600"/>
              </a:spcBef>
              <a:spcAft>
                <a:spcPts val="600"/>
              </a:spcAft>
            </a:pPr>
            <a:r>
              <a:rPr lang="en-US" sz="2000" dirty="0" smtClean="0">
                <a:latin typeface="Times New Roman" panose="02020603050405020304" pitchFamily="18" charset="0"/>
                <a:cs typeface="Times New Roman" panose="02020603050405020304" pitchFamily="18" charset="0"/>
              </a:rPr>
              <a:t>Some </a:t>
            </a:r>
            <a:r>
              <a:rPr lang="en-US" sz="2000" dirty="0">
                <a:latin typeface="Times New Roman" panose="02020603050405020304" pitchFamily="18" charset="0"/>
                <a:cs typeface="Times New Roman" panose="02020603050405020304" pitchFamily="18" charset="0"/>
              </a:rPr>
              <a:t>of them simultaneously supported </a:t>
            </a:r>
            <a:r>
              <a:rPr lang="en-US" sz="2000" b="1" dirty="0">
                <a:latin typeface="Times New Roman" panose="02020603050405020304" pitchFamily="18" charset="0"/>
                <a:cs typeface="Times New Roman" panose="02020603050405020304" pitchFamily="18" charset="0"/>
              </a:rPr>
              <a:t>batch processing, time sharing, real-time processing, and multiprocessing</a:t>
            </a:r>
            <a:r>
              <a:rPr lang="en-US" sz="2000" dirty="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11072379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GENERATIONS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23</a:t>
            </a:fld>
            <a:endParaRPr lang="en-US" b="1" dirty="0"/>
          </a:p>
        </p:txBody>
      </p:sp>
      <p:sp>
        <p:nvSpPr>
          <p:cNvPr id="10" name="Content Placeholder 2"/>
          <p:cNvSpPr>
            <a:spLocks noGrp="1"/>
          </p:cNvSpPr>
          <p:nvPr>
            <p:ph idx="1"/>
          </p:nvPr>
        </p:nvSpPr>
        <p:spPr>
          <a:xfrm>
            <a:off x="354820" y="534183"/>
            <a:ext cx="6233666" cy="3112295"/>
          </a:xfrm>
        </p:spPr>
        <p:txBody>
          <a:bodyPr>
            <a:noAutofit/>
          </a:bodyPr>
          <a:lstStyle/>
          <a:p>
            <a:pPr algn="just">
              <a:lnSpc>
                <a:spcPct val="90000"/>
              </a:lnSpc>
              <a:spcBef>
                <a:spcPts val="600"/>
              </a:spcBef>
              <a:spcAft>
                <a:spcPts val="600"/>
              </a:spcAft>
            </a:pPr>
            <a:r>
              <a:rPr lang="en-US" altLang="en-US" sz="2000" b="1" dirty="0" smtClean="0">
                <a:latin typeface="Times New Roman" panose="02020603050405020304" pitchFamily="18" charset="0"/>
                <a:cs typeface="Times New Roman" panose="02020603050405020304" pitchFamily="18" charset="0"/>
              </a:rPr>
              <a:t>1970 - Present: Fourth </a:t>
            </a:r>
            <a:r>
              <a:rPr lang="en-US" altLang="en-US" sz="2000" b="1" dirty="0">
                <a:latin typeface="Times New Roman" panose="02020603050405020304" pitchFamily="18" charset="0"/>
                <a:cs typeface="Times New Roman" panose="02020603050405020304" pitchFamily="18" charset="0"/>
              </a:rPr>
              <a:t>generation</a:t>
            </a:r>
          </a:p>
          <a:p>
            <a:pPr lvl="1" algn="just">
              <a:lnSpc>
                <a:spcPct val="90000"/>
              </a:lnSpc>
              <a:spcBef>
                <a:spcPts val="600"/>
              </a:spcBef>
              <a:spcAft>
                <a:spcPts val="600"/>
              </a:spcAft>
            </a:pPr>
            <a:r>
              <a:rPr lang="en-US" sz="2000" dirty="0">
                <a:latin typeface="Times New Roman" panose="02020603050405020304" pitchFamily="18" charset="0"/>
                <a:cs typeface="Times New Roman" panose="02020603050405020304" pitchFamily="18" charset="0"/>
              </a:rPr>
              <a:t>Fourth generation systems are the current state of the art</a:t>
            </a:r>
            <a:r>
              <a:rPr lang="en-US" sz="2000" dirty="0" smtClean="0">
                <a:latin typeface="Times New Roman" panose="02020603050405020304" pitchFamily="18" charset="0"/>
                <a:cs typeface="Times New Roman" panose="02020603050405020304" pitchFamily="18" charset="0"/>
              </a:rPr>
              <a:t>.</a:t>
            </a:r>
          </a:p>
          <a:p>
            <a:pPr lvl="1" algn="just">
              <a:lnSpc>
                <a:spcPct val="90000"/>
              </a:lnSpc>
              <a:spcBef>
                <a:spcPts val="600"/>
              </a:spcBef>
              <a:spcAft>
                <a:spcPts val="600"/>
              </a:spcAft>
            </a:pPr>
            <a:r>
              <a:rPr lang="en-US" altLang="en-US" sz="2000" dirty="0">
                <a:latin typeface="Times New Roman" panose="02020603050405020304" pitchFamily="18" charset="0"/>
                <a:cs typeface="Times New Roman" panose="02020603050405020304" pitchFamily="18" charset="0"/>
              </a:rPr>
              <a:t>More flexible hardware (firmware)</a:t>
            </a:r>
          </a:p>
          <a:p>
            <a:pPr lvl="1" algn="just">
              <a:lnSpc>
                <a:spcPct val="90000"/>
              </a:lnSpc>
              <a:spcBef>
                <a:spcPts val="600"/>
              </a:spcBef>
              <a:spcAft>
                <a:spcPts val="600"/>
              </a:spcAft>
            </a:pPr>
            <a:r>
              <a:rPr lang="en-US" altLang="en-US" sz="2000" b="1" dirty="0">
                <a:latin typeface="Times New Roman" panose="02020603050405020304" pitchFamily="18" charset="0"/>
                <a:cs typeface="Times New Roman" panose="02020603050405020304" pitchFamily="18" charset="0"/>
              </a:rPr>
              <a:t>Distributed processing </a:t>
            </a:r>
            <a:r>
              <a:rPr lang="en-US" altLang="en-US" sz="2000" dirty="0">
                <a:latin typeface="Times New Roman" panose="02020603050405020304" pitchFamily="18" charset="0"/>
                <a:cs typeface="Times New Roman" panose="02020603050405020304" pitchFamily="18" charset="0"/>
              </a:rPr>
              <a:t>and</a:t>
            </a:r>
            <a:r>
              <a:rPr lang="en-US" altLang="en-US" sz="2000" b="1" dirty="0">
                <a:latin typeface="Times New Roman" panose="02020603050405020304" pitchFamily="18" charset="0"/>
                <a:cs typeface="Times New Roman" panose="02020603050405020304" pitchFamily="18" charset="0"/>
              </a:rPr>
              <a:t> networked systems </a:t>
            </a:r>
            <a:r>
              <a:rPr lang="en-US" altLang="en-US" sz="2000" dirty="0" smtClean="0">
                <a:latin typeface="Times New Roman" panose="02020603050405020304" pitchFamily="18" charset="0"/>
                <a:cs typeface="Times New Roman" panose="02020603050405020304" pitchFamily="18" charset="0"/>
              </a:rPr>
              <a:t>introduced.</a:t>
            </a:r>
            <a:endParaRPr lang="en-US" altLang="en-US" sz="2000" dirty="0">
              <a:latin typeface="Times New Roman" panose="02020603050405020304" pitchFamily="18" charset="0"/>
              <a:cs typeface="Times New Roman" panose="02020603050405020304" pitchFamily="18" charset="0"/>
            </a:endParaRPr>
          </a:p>
          <a:p>
            <a:pPr lvl="1" algn="just">
              <a:lnSpc>
                <a:spcPct val="90000"/>
              </a:lnSpc>
              <a:spcBef>
                <a:spcPts val="600"/>
              </a:spcBef>
              <a:spcAft>
                <a:spcPts val="600"/>
              </a:spcAft>
            </a:pPr>
            <a:r>
              <a:rPr lang="en-US" altLang="en-US" sz="2000" dirty="0">
                <a:latin typeface="Times New Roman" panose="02020603050405020304" pitchFamily="18" charset="0"/>
                <a:cs typeface="Times New Roman" panose="02020603050405020304" pitchFamily="18" charset="0"/>
              </a:rPr>
              <a:t>Evolution of high-speed communications </a:t>
            </a:r>
          </a:p>
          <a:p>
            <a:pPr lvl="1" algn="just">
              <a:lnSpc>
                <a:spcPct val="90000"/>
              </a:lnSpc>
              <a:spcBef>
                <a:spcPts val="600"/>
              </a:spcBef>
              <a:spcAft>
                <a:spcPts val="600"/>
              </a:spcAft>
            </a:pPr>
            <a:r>
              <a:rPr lang="en-US" altLang="en-US" sz="2000" dirty="0">
                <a:latin typeface="Times New Roman" panose="02020603050405020304" pitchFamily="18" charset="0"/>
                <a:cs typeface="Times New Roman" panose="02020603050405020304" pitchFamily="18" charset="0"/>
              </a:rPr>
              <a:t>Evolution of personal computers</a:t>
            </a:r>
          </a:p>
          <a:p>
            <a:pPr lvl="1" algn="just">
              <a:lnSpc>
                <a:spcPct val="90000"/>
              </a:lnSpc>
              <a:spcBef>
                <a:spcPts val="600"/>
              </a:spcBef>
              <a:spcAft>
                <a:spcPts val="600"/>
              </a:spcAft>
            </a:pPr>
            <a:r>
              <a:rPr lang="en-US" altLang="en-US" sz="2000" dirty="0">
                <a:latin typeface="Times New Roman" panose="02020603050405020304" pitchFamily="18" charset="0"/>
                <a:cs typeface="Times New Roman" panose="02020603050405020304" pitchFamily="18" charset="0"/>
              </a:rPr>
              <a:t>Demand for Internet capability</a:t>
            </a:r>
          </a:p>
          <a:p>
            <a:pPr lvl="1" algn="just">
              <a:lnSpc>
                <a:spcPct val="90000"/>
              </a:lnSpc>
              <a:spcBef>
                <a:spcPts val="600"/>
              </a:spcBef>
              <a:spcAft>
                <a:spcPts val="600"/>
              </a:spcAft>
            </a:pPr>
            <a:r>
              <a:rPr lang="en-US" altLang="en-US" sz="2000" dirty="0">
                <a:latin typeface="Times New Roman" panose="02020603050405020304" pitchFamily="18" charset="0"/>
                <a:cs typeface="Times New Roman" panose="02020603050405020304" pitchFamily="18" charset="0"/>
              </a:rPr>
              <a:t>Increased networking</a:t>
            </a:r>
          </a:p>
          <a:p>
            <a:pPr lvl="1" algn="just">
              <a:lnSpc>
                <a:spcPct val="90000"/>
              </a:lnSpc>
              <a:spcBef>
                <a:spcPts val="600"/>
              </a:spcBef>
              <a:spcAft>
                <a:spcPts val="600"/>
              </a:spcAft>
            </a:pPr>
            <a:r>
              <a:rPr lang="en-US" altLang="en-US" sz="2000" dirty="0">
                <a:latin typeface="Times New Roman" panose="02020603050405020304" pitchFamily="18" charset="0"/>
                <a:cs typeface="Times New Roman" panose="02020603050405020304" pitchFamily="18" charset="0"/>
              </a:rPr>
              <a:t>Increased tighter security demands to protect hardware and </a:t>
            </a:r>
            <a:r>
              <a:rPr lang="en-US" altLang="en-US" sz="2000" dirty="0" smtClean="0">
                <a:latin typeface="Times New Roman" panose="02020603050405020304" pitchFamily="18" charset="0"/>
                <a:cs typeface="Times New Roman" panose="02020603050405020304" pitchFamily="18" charset="0"/>
              </a:rPr>
              <a:t>software</a:t>
            </a:r>
            <a:r>
              <a:rPr lang="en-US" sz="2000" dirty="0" smtClean="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36033768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OPERATING SYSTEM</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24</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nSpc>
                <a:spcPct val="90000"/>
              </a:lnSpc>
              <a:spcBef>
                <a:spcPts val="600"/>
              </a:spcBef>
              <a:spcAft>
                <a:spcPts val="600"/>
              </a:spcAft>
            </a:pPr>
            <a:r>
              <a:rPr lang="en-US" altLang="en-US" sz="2000" dirty="0">
                <a:latin typeface="Times New Roman" panose="02020603050405020304" pitchFamily="18" charset="0"/>
                <a:cs typeface="Times New Roman" panose="02020603050405020304" pitchFamily="18" charset="0"/>
              </a:rPr>
              <a:t>Batch Processing System</a:t>
            </a:r>
          </a:p>
          <a:p>
            <a:pPr>
              <a:lnSpc>
                <a:spcPct val="90000"/>
              </a:lnSpc>
              <a:spcBef>
                <a:spcPts val="600"/>
              </a:spcBef>
              <a:spcAft>
                <a:spcPts val="600"/>
              </a:spcAft>
            </a:pPr>
            <a:r>
              <a:rPr lang="en-US" altLang="en-US" sz="2000" dirty="0">
                <a:latin typeface="Times New Roman" panose="02020603050405020304" pitchFamily="18" charset="0"/>
                <a:cs typeface="Times New Roman" panose="02020603050405020304" pitchFamily="18" charset="0"/>
              </a:rPr>
              <a:t>Multitasking System</a:t>
            </a:r>
          </a:p>
          <a:p>
            <a:pPr>
              <a:lnSpc>
                <a:spcPct val="90000"/>
              </a:lnSpc>
              <a:spcBef>
                <a:spcPts val="600"/>
              </a:spcBef>
              <a:spcAft>
                <a:spcPts val="600"/>
              </a:spcAft>
            </a:pPr>
            <a:r>
              <a:rPr lang="en-US" altLang="en-US" sz="2000" dirty="0" smtClean="0">
                <a:latin typeface="Times New Roman" panose="02020603050405020304" pitchFamily="18" charset="0"/>
                <a:cs typeface="Times New Roman" panose="02020603050405020304" pitchFamily="18" charset="0"/>
              </a:rPr>
              <a:t>Multiprocessor System</a:t>
            </a:r>
            <a:endParaRPr lang="en-US" altLang="en-US" sz="2000" dirty="0">
              <a:latin typeface="Times New Roman" panose="02020603050405020304" pitchFamily="18" charset="0"/>
              <a:cs typeface="Times New Roman" panose="02020603050405020304" pitchFamily="18" charset="0"/>
            </a:endParaRPr>
          </a:p>
          <a:p>
            <a:pPr>
              <a:lnSpc>
                <a:spcPct val="90000"/>
              </a:lnSpc>
              <a:spcBef>
                <a:spcPts val="600"/>
              </a:spcBef>
              <a:spcAft>
                <a:spcPts val="600"/>
              </a:spcAft>
            </a:pPr>
            <a:r>
              <a:rPr lang="en-US" altLang="en-US" sz="2000" dirty="0" smtClean="0">
                <a:latin typeface="Times New Roman" panose="02020603050405020304" pitchFamily="18" charset="0"/>
                <a:cs typeface="Times New Roman" panose="02020603050405020304" pitchFamily="18" charset="0"/>
              </a:rPr>
              <a:t>Real Time System</a:t>
            </a:r>
          </a:p>
          <a:p>
            <a:pPr>
              <a:lnSpc>
                <a:spcPct val="90000"/>
              </a:lnSpc>
              <a:spcBef>
                <a:spcPts val="600"/>
              </a:spcBef>
              <a:spcAft>
                <a:spcPts val="600"/>
              </a:spcAft>
            </a:pPr>
            <a:r>
              <a:rPr lang="en-US" altLang="en-US" sz="2000" dirty="0" smtClean="0">
                <a:latin typeface="Times New Roman" panose="02020603050405020304" pitchFamily="18" charset="0"/>
                <a:cs typeface="Times New Roman" panose="02020603050405020304" pitchFamily="18" charset="0"/>
              </a:rPr>
              <a:t>Distributed System</a:t>
            </a: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41070037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 – </a:t>
            </a:r>
            <a:r>
              <a:rPr lang="en-US" alt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BATCH PROCESSING SYSTEM</a:t>
            </a:r>
            <a:endParaRPr lang="en-US" alt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25</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lnSpc>
                <a:spcPct val="90000"/>
              </a:lnSpc>
            </a:pPr>
            <a:r>
              <a:rPr lang="en-US" sz="2000" dirty="0">
                <a:latin typeface="Times New Roman" panose="02020603050405020304" pitchFamily="18" charset="0"/>
                <a:cs typeface="Times New Roman" panose="02020603050405020304" pitchFamily="18" charset="0"/>
              </a:rPr>
              <a:t>Batch processing is a technique in which an Operating System </a:t>
            </a:r>
            <a:r>
              <a:rPr lang="en-US" sz="2000" b="1" dirty="0" smtClean="0">
                <a:latin typeface="Times New Roman" panose="02020603050405020304" pitchFamily="18" charset="0"/>
                <a:cs typeface="Times New Roman" panose="02020603050405020304" pitchFamily="18" charset="0"/>
              </a:rPr>
              <a:t>collects the programs and data </a:t>
            </a:r>
            <a:r>
              <a:rPr lang="en-US" sz="2000" dirty="0" smtClean="0">
                <a:latin typeface="Times New Roman" panose="02020603050405020304" pitchFamily="18" charset="0"/>
                <a:cs typeface="Times New Roman" panose="02020603050405020304" pitchFamily="18" charset="0"/>
              </a:rPr>
              <a:t>together in </a:t>
            </a:r>
            <a:r>
              <a:rPr lang="en-US" sz="2000" dirty="0">
                <a:latin typeface="Times New Roman" panose="02020603050405020304" pitchFamily="18" charset="0"/>
                <a:cs typeface="Times New Roman" panose="02020603050405020304" pitchFamily="18" charset="0"/>
              </a:rPr>
              <a:t>a batch before processing </a:t>
            </a:r>
            <a:r>
              <a:rPr lang="en-US" sz="2000" dirty="0" smtClean="0">
                <a:latin typeface="Times New Roman" panose="02020603050405020304" pitchFamily="18" charset="0"/>
                <a:cs typeface="Times New Roman" panose="02020603050405020304" pitchFamily="18" charset="0"/>
              </a:rPr>
              <a:t>starts</a:t>
            </a: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1026" name="Picture 2" descr="Batch Process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370" y="1810954"/>
            <a:ext cx="5181600" cy="277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399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 – </a:t>
            </a:r>
            <a:r>
              <a:rPr lang="en-US" alt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BATCH PROCESSING SYSTEM</a:t>
            </a:r>
            <a:endParaRPr lang="en-US" alt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26</a:t>
            </a:fld>
            <a:endParaRPr lang="en-US" b="1" dirty="0"/>
          </a:p>
        </p:txBody>
      </p:sp>
      <p:sp>
        <p:nvSpPr>
          <p:cNvPr id="10" name="Content Placeholder 2"/>
          <p:cNvSpPr>
            <a:spLocks noGrp="1"/>
          </p:cNvSpPr>
          <p:nvPr>
            <p:ph idx="1"/>
          </p:nvPr>
        </p:nvSpPr>
        <p:spPr>
          <a:xfrm>
            <a:off x="458140" y="627534"/>
            <a:ext cx="6233666" cy="3112295"/>
          </a:xfrm>
        </p:spPr>
        <p:txBody>
          <a:bodyPr>
            <a:noAutofit/>
          </a:bodyPr>
          <a:lstStyle/>
          <a:p>
            <a:pPr algn="just">
              <a:lnSpc>
                <a:spcPct val="90000"/>
              </a:lnSpc>
            </a:pPr>
            <a:r>
              <a:rPr lang="en-US" sz="2000" dirty="0">
                <a:latin typeface="Times New Roman" panose="02020603050405020304" pitchFamily="18" charset="0"/>
                <a:cs typeface="Times New Roman" panose="02020603050405020304" pitchFamily="18" charset="0"/>
              </a:rPr>
              <a:t>This type of operating system does not interact with the computer directly. </a:t>
            </a:r>
            <a:endParaRPr lang="en-US" sz="2000" dirty="0" smtClean="0">
              <a:latin typeface="Times New Roman" panose="02020603050405020304" pitchFamily="18" charset="0"/>
              <a:cs typeface="Times New Roman" panose="02020603050405020304" pitchFamily="18" charset="0"/>
            </a:endParaRPr>
          </a:p>
          <a:p>
            <a:pPr algn="just">
              <a:lnSpc>
                <a:spcPct val="90000"/>
              </a:lnSpc>
            </a:pPr>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is an operator which takes similar jobs having same requirement and group them into batches.</a:t>
            </a: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9" name="Picture 8"/>
          <p:cNvPicPr>
            <a:picLocks noChangeAspect="1"/>
          </p:cNvPicPr>
          <p:nvPr/>
        </p:nvPicPr>
        <p:blipFill>
          <a:blip r:embed="rId4"/>
          <a:stretch>
            <a:fillRect/>
          </a:stretch>
        </p:blipFill>
        <p:spPr>
          <a:xfrm>
            <a:off x="764705" y="1988592"/>
            <a:ext cx="5620539" cy="2915594"/>
          </a:xfrm>
          <a:prstGeom prst="rect">
            <a:avLst/>
          </a:prstGeom>
        </p:spPr>
      </p:pic>
    </p:spTree>
    <p:extLst>
      <p:ext uri="{BB962C8B-B14F-4D97-AF65-F5344CB8AC3E}">
        <p14:creationId xmlns:p14="http://schemas.microsoft.com/office/powerpoint/2010/main" val="782188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 OF OS – </a:t>
            </a:r>
            <a:r>
              <a:rPr lang="en-US" alt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BATCH PROCESSING SYSTEM</a:t>
            </a: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27</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marL="0" indent="0">
              <a:lnSpc>
                <a:spcPct val="90000"/>
              </a:lnSpc>
              <a:buNone/>
            </a:pPr>
            <a:r>
              <a:rPr lang="en-US" altLang="en-US" sz="2000" dirty="0" smtClean="0">
                <a:latin typeface="Times New Roman" panose="02020603050405020304" pitchFamily="18" charset="0"/>
                <a:cs typeface="Times New Roman" panose="02020603050405020304" pitchFamily="18" charset="0"/>
              </a:rPr>
              <a:t>Example 1</a:t>
            </a: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2" name="Picture 1"/>
          <p:cNvPicPr>
            <a:picLocks noChangeAspect="1"/>
          </p:cNvPicPr>
          <p:nvPr/>
        </p:nvPicPr>
        <p:blipFill>
          <a:blip r:embed="rId4"/>
          <a:stretch>
            <a:fillRect/>
          </a:stretch>
        </p:blipFill>
        <p:spPr>
          <a:xfrm>
            <a:off x="716043" y="1359311"/>
            <a:ext cx="5377254" cy="3249057"/>
          </a:xfrm>
          <a:prstGeom prst="rect">
            <a:avLst/>
          </a:prstGeom>
        </p:spPr>
      </p:pic>
    </p:spTree>
    <p:extLst>
      <p:ext uri="{BB962C8B-B14F-4D97-AF65-F5344CB8AC3E}">
        <p14:creationId xmlns:p14="http://schemas.microsoft.com/office/powerpoint/2010/main" val="42033507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 OF OS – </a:t>
            </a:r>
            <a:r>
              <a:rPr lang="en-US" alt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BATCH PROCESSING SYSTEM</a:t>
            </a: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28</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marL="0" indent="0" algn="just">
              <a:lnSpc>
                <a:spcPct val="90000"/>
              </a:lnSpc>
              <a:buNone/>
            </a:pPr>
            <a:r>
              <a:rPr lang="en-US" sz="2000" dirty="0" smtClean="0">
                <a:latin typeface="Times New Roman" panose="02020603050405020304" pitchFamily="18" charset="0"/>
                <a:cs typeface="Times New Roman" panose="02020603050405020304" pitchFamily="18" charset="0"/>
              </a:rPr>
              <a:t>Example 2</a:t>
            </a: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2" name="Picture 1"/>
          <p:cNvPicPr>
            <a:picLocks noChangeAspect="1"/>
          </p:cNvPicPr>
          <p:nvPr/>
        </p:nvPicPr>
        <p:blipFill>
          <a:blip r:embed="rId4"/>
          <a:stretch>
            <a:fillRect/>
          </a:stretch>
        </p:blipFill>
        <p:spPr>
          <a:xfrm>
            <a:off x="436046" y="1203598"/>
            <a:ext cx="5985907" cy="3342870"/>
          </a:xfrm>
          <a:prstGeom prst="rect">
            <a:avLst/>
          </a:prstGeom>
        </p:spPr>
      </p:pic>
    </p:spTree>
    <p:extLst>
      <p:ext uri="{BB962C8B-B14F-4D97-AF65-F5344CB8AC3E}">
        <p14:creationId xmlns:p14="http://schemas.microsoft.com/office/powerpoint/2010/main" val="31676772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OPERATING SYSTEM</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29</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marL="0" indent="0" algn="just">
              <a:buNone/>
            </a:pPr>
            <a:r>
              <a:rPr lang="en-US" sz="2000" b="1" dirty="0">
                <a:latin typeface="Times New Roman" panose="02020603050405020304" pitchFamily="18" charset="0"/>
                <a:cs typeface="Times New Roman" panose="02020603050405020304" pitchFamily="18" charset="0"/>
              </a:rPr>
              <a:t>Advantages</a:t>
            </a:r>
          </a:p>
          <a:p>
            <a:pPr marL="549275" indent="-342900" algn="just">
              <a:buFont typeface="Wingdings" panose="05000000000000000000" pitchFamily="2" charset="2"/>
              <a:buChar char="ü"/>
            </a:pPr>
            <a:r>
              <a:rPr lang="en-US" sz="2000" dirty="0" smtClean="0">
                <a:latin typeface="Times New Roman" panose="02020603050405020304" pitchFamily="18" charset="0"/>
                <a:cs typeface="Times New Roman" panose="02020603050405020304" pitchFamily="18" charset="0"/>
              </a:rPr>
              <a:t>No </a:t>
            </a:r>
            <a:r>
              <a:rPr lang="en-US" sz="2000" dirty="0">
                <a:latin typeface="Times New Roman" panose="02020603050405020304" pitchFamily="18" charset="0"/>
                <a:cs typeface="Times New Roman" panose="02020603050405020304" pitchFamily="18" charset="0"/>
              </a:rPr>
              <a:t>interaction between user and computer</a:t>
            </a:r>
            <a:r>
              <a:rPr lang="en-US" sz="2000" dirty="0" smtClean="0">
                <a:latin typeface="Times New Roman" panose="02020603050405020304" pitchFamily="18" charset="0"/>
                <a:cs typeface="Times New Roman" panose="02020603050405020304" pitchFamily="18" charset="0"/>
              </a:rPr>
              <a:t>.</a:t>
            </a:r>
          </a:p>
          <a:p>
            <a:pPr marL="549275" indent="-34290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No mechanism to prioritize the processes.</a:t>
            </a:r>
          </a:p>
          <a:p>
            <a:pPr marL="206375"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Disadvantages</a:t>
            </a:r>
          </a:p>
          <a:p>
            <a:pPr marL="549275" indent="-34290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Difficult to debug program.</a:t>
            </a:r>
          </a:p>
          <a:p>
            <a:pPr marL="549275" indent="-34290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 job could enter an infinite loop.</a:t>
            </a:r>
          </a:p>
          <a:p>
            <a:pPr marL="549275" indent="-34290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Due to lack of protection scheme, one batch job can affect pending jobs.</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426477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545288"/>
            <a:ext cx="6858000" cy="457146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a:r>
            <a:br>
              <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b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SYLLABUS OVERVIEW</a:t>
            </a:r>
          </a:p>
          <a:p>
            <a:pPr algn="ctr">
              <a:defRPr/>
            </a:pPr>
            <a:endParaRPr lang="en-US" sz="1700" b="1" dirty="0">
              <a:solidFill>
                <a:schemeClr val="bg1"/>
              </a:solidFill>
              <a:effectLst>
                <a:outerShdw blurRad="38100" dist="38100" dir="2700000" algn="tl">
                  <a:srgbClr val="000000">
                    <a:alpha val="43137"/>
                  </a:srgbClr>
                </a:outerShdw>
              </a:effectLst>
              <a:latin typeface="Times New Roman" panose="02020603050405020304"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3</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
        <p:nvSpPr>
          <p:cNvPr id="13" name="Content Placeholder 2"/>
          <p:cNvSpPr>
            <a:spLocks noGrp="1"/>
          </p:cNvSpPr>
          <p:nvPr>
            <p:ph idx="1"/>
          </p:nvPr>
        </p:nvSpPr>
        <p:spPr>
          <a:xfrm>
            <a:off x="188640" y="627534"/>
            <a:ext cx="6449690" cy="3112295"/>
          </a:xfrm>
        </p:spPr>
        <p:txBody>
          <a:bodyPr>
            <a:noAutofit/>
          </a:bodyPr>
          <a:lstStyle/>
          <a:p>
            <a:pPr marL="0" indent="0" algn="just">
              <a:buNone/>
            </a:pPr>
            <a:r>
              <a:rPr lang="en-US" sz="2000" b="1" dirty="0" smtClean="0">
                <a:latin typeface="Times New Roman" panose="02020603050405020304" pitchFamily="18" charset="0"/>
                <a:cs typeface="Times New Roman" panose="02020603050405020304" pitchFamily="18" charset="0"/>
              </a:rPr>
              <a:t>UNIT-I                                                                                        Introduction - </a:t>
            </a:r>
            <a:r>
              <a:rPr lang="en-US" sz="2000" dirty="0">
                <a:latin typeface="Times New Roman" panose="02020603050405020304" pitchFamily="18" charset="0"/>
                <a:cs typeface="Times New Roman" panose="02020603050405020304" pitchFamily="18" charset="0"/>
              </a:rPr>
              <a:t>Concept of Operating Systems, Operating Systems Objectives and Functions, Generations of Operating systems, Types of Operating Systems, OS Services, System Calls, Structure of an OS - Layered, Protection and Security, Case study on UNIX and WINDOWS Operating System</a:t>
            </a:r>
            <a:r>
              <a:rPr lang="en-US" sz="2000" dirty="0" smtClean="0">
                <a:latin typeface="Times New Roman" panose="02020603050405020304" pitchFamily="18" charset="0"/>
                <a:cs typeface="Times New Roman" panose="02020603050405020304" pitchFamily="18" charset="0"/>
              </a:rPr>
              <a:t>.</a:t>
            </a:r>
          </a:p>
          <a:p>
            <a:pPr marL="0" indent="0" algn="just">
              <a:buNone/>
            </a:pPr>
            <a:endParaRPr lang="en-IN" sz="2000" dirty="0" smtClean="0">
              <a:latin typeface="Times New Roman" panose="02020603050405020304" pitchFamily="18" charset="0"/>
              <a:ea typeface="Times New Roman"/>
              <a:cs typeface="Times New Roman" panose="02020603050405020304" pitchFamily="18" charset="0"/>
            </a:endParaRPr>
          </a:p>
          <a:p>
            <a:pPr marL="0" indent="0" algn="just">
              <a:buNone/>
            </a:pPr>
            <a:r>
              <a:rPr lang="en-US" sz="2000" b="1" dirty="0" smtClean="0">
                <a:latin typeface="Times New Roman" panose="02020603050405020304" pitchFamily="18" charset="0"/>
                <a:cs typeface="Times New Roman" panose="02020603050405020304" pitchFamily="18" charset="0"/>
              </a:rPr>
              <a:t>UNIT-II                                                                                                 Process </a:t>
            </a:r>
            <a:r>
              <a:rPr lang="en-US" sz="2000" b="1" dirty="0">
                <a:latin typeface="Times New Roman" panose="02020603050405020304" pitchFamily="18" charset="0"/>
                <a:cs typeface="Times New Roman" panose="02020603050405020304" pitchFamily="18" charset="0"/>
              </a:rPr>
              <a:t>Management </a:t>
            </a:r>
            <a:r>
              <a:rPr lang="en-US" sz="2000" dirty="0">
                <a:latin typeface="Times New Roman" panose="02020603050405020304" pitchFamily="18" charset="0"/>
                <a:cs typeface="Times New Roman" panose="02020603050405020304" pitchFamily="18" charset="0"/>
              </a:rPr>
              <a:t>– Process concept- process scheduling, operations, Inter process communication. Multi Thread programming models. Process scheduling criteria and algorithms (FCFS, SJF, Priority, RR, Multilevel queue Scheduling), and their evaluation.     </a:t>
            </a:r>
          </a:p>
          <a:p>
            <a:pPr marL="0" indent="0">
              <a:buNone/>
            </a:pPr>
            <a:r>
              <a:rPr lang="en-US" sz="2000" dirty="0"/>
              <a:t> </a:t>
            </a:r>
          </a:p>
          <a:p>
            <a:pPr marL="0" indent="0" algn="just">
              <a:spcBef>
                <a:spcPts val="900"/>
              </a:spcBef>
              <a:spcAft>
                <a:spcPts val="900"/>
              </a:spcAft>
              <a:buNone/>
            </a:pPr>
            <a:endParaRPr lang="en-US" sz="2000" dirty="0">
              <a:latin typeface="Times New Roman"/>
              <a:ea typeface="Times New Roman"/>
              <a:cs typeface="Times New Roman"/>
            </a:endParaRPr>
          </a:p>
        </p:txBody>
      </p:sp>
    </p:spTree>
    <p:extLst>
      <p:ext uri="{BB962C8B-B14F-4D97-AF65-F5344CB8AC3E}">
        <p14:creationId xmlns:p14="http://schemas.microsoft.com/office/powerpoint/2010/main" val="8146619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 – TIME SHARING </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30</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3" name="Content Placeholder 2"/>
          <p:cNvPicPr>
            <a:picLocks noGrp="1" noChangeAspect="1"/>
          </p:cNvPicPr>
          <p:nvPr>
            <p:ph idx="1"/>
          </p:nvPr>
        </p:nvPicPr>
        <p:blipFill>
          <a:blip r:embed="rId4"/>
          <a:stretch>
            <a:fillRect/>
          </a:stretch>
        </p:blipFill>
        <p:spPr>
          <a:xfrm>
            <a:off x="371614" y="1376219"/>
            <a:ext cx="6114772" cy="3456384"/>
          </a:xfrm>
          <a:prstGeom prst="rect">
            <a:avLst/>
          </a:prstGeom>
        </p:spPr>
      </p:pic>
      <p:sp>
        <p:nvSpPr>
          <p:cNvPr id="5" name="Rectangle 4"/>
          <p:cNvSpPr/>
          <p:nvPr/>
        </p:nvSpPr>
        <p:spPr>
          <a:xfrm>
            <a:off x="476672" y="684327"/>
            <a:ext cx="6009714" cy="707886"/>
          </a:xfrm>
          <a:prstGeom prst="rect">
            <a:avLst/>
          </a:prstGeom>
        </p:spPr>
        <p:txBody>
          <a:bodyPr wrap="square">
            <a:spAutoFit/>
          </a:bodyPr>
          <a:lstStyle/>
          <a:p>
            <a:r>
              <a:rPr lang="en-US" sz="2000" dirty="0">
                <a:solidFill>
                  <a:srgbClr val="000000"/>
                </a:solidFill>
                <a:latin typeface="Times New Roman" panose="02020603050405020304" pitchFamily="18" charset="0"/>
                <a:cs typeface="Times New Roman" panose="02020603050405020304" pitchFamily="18" charset="0"/>
              </a:rPr>
              <a:t>A time-shared operating system uses the concept of CPU scheduling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9419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 – TIME SHARING </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31</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5" name="Content Placeholder 4"/>
          <p:cNvPicPr>
            <a:picLocks noGrp="1" noChangeAspect="1"/>
          </p:cNvPicPr>
          <p:nvPr>
            <p:ph idx="1"/>
          </p:nvPr>
        </p:nvPicPr>
        <p:blipFill>
          <a:blip r:embed="rId4"/>
          <a:stretch>
            <a:fillRect/>
          </a:stretch>
        </p:blipFill>
        <p:spPr>
          <a:xfrm>
            <a:off x="390145" y="915566"/>
            <a:ext cx="6057284" cy="3851697"/>
          </a:xfrm>
          <a:prstGeom prst="rect">
            <a:avLst/>
          </a:prstGeom>
        </p:spPr>
      </p:pic>
    </p:spTree>
    <p:extLst>
      <p:ext uri="{BB962C8B-B14F-4D97-AF65-F5344CB8AC3E}">
        <p14:creationId xmlns:p14="http://schemas.microsoft.com/office/powerpoint/2010/main" val="19967620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OPERATING SYSTEM</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32</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nSpc>
                <a:spcPct val="90000"/>
              </a:lnSpc>
            </a:pPr>
            <a:r>
              <a:rPr lang="en-US" altLang="en-US" sz="2000" dirty="0">
                <a:latin typeface="Times New Roman" panose="02020603050405020304" pitchFamily="18" charset="0"/>
                <a:cs typeface="Times New Roman" panose="02020603050405020304" pitchFamily="18" charset="0"/>
              </a:rPr>
              <a:t>Batch Processing System</a:t>
            </a:r>
          </a:p>
          <a:p>
            <a:pPr>
              <a:lnSpc>
                <a:spcPct val="90000"/>
              </a:lnSpc>
            </a:pPr>
            <a:r>
              <a:rPr lang="en-US" altLang="en-US" sz="2000" dirty="0">
                <a:latin typeface="Times New Roman" panose="02020603050405020304" pitchFamily="18" charset="0"/>
                <a:cs typeface="Times New Roman" panose="02020603050405020304" pitchFamily="18" charset="0"/>
              </a:rPr>
              <a:t>Multitasking System</a:t>
            </a:r>
          </a:p>
          <a:p>
            <a:pPr>
              <a:lnSpc>
                <a:spcPct val="90000"/>
              </a:lnSpc>
            </a:pPr>
            <a:r>
              <a:rPr lang="en-US" altLang="en-US" sz="2000" dirty="0">
                <a:latin typeface="Times New Roman" panose="02020603050405020304" pitchFamily="18" charset="0"/>
                <a:cs typeface="Times New Roman" panose="02020603050405020304" pitchFamily="18" charset="0"/>
              </a:rPr>
              <a:t>Multiprogramming</a:t>
            </a:r>
          </a:p>
          <a:p>
            <a:pPr>
              <a:lnSpc>
                <a:spcPct val="90000"/>
              </a:lnSpc>
            </a:pPr>
            <a:r>
              <a:rPr lang="en-US" altLang="en-US" sz="2000" dirty="0" smtClean="0">
                <a:latin typeface="Times New Roman" panose="02020603050405020304" pitchFamily="18" charset="0"/>
                <a:cs typeface="Times New Roman" panose="02020603050405020304" pitchFamily="18" charset="0"/>
              </a:rPr>
              <a:t>Real Time System</a:t>
            </a:r>
          </a:p>
          <a:p>
            <a:pPr>
              <a:lnSpc>
                <a:spcPct val="90000"/>
              </a:lnSpc>
            </a:pPr>
            <a:r>
              <a:rPr lang="en-US" altLang="en-US" sz="2000" dirty="0" smtClean="0">
                <a:latin typeface="Times New Roman" panose="02020603050405020304" pitchFamily="18" charset="0"/>
                <a:cs typeface="Times New Roman" panose="02020603050405020304" pitchFamily="18" charset="0"/>
              </a:rPr>
              <a:t>Distributed System</a:t>
            </a: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3" name="Picture 2"/>
          <p:cNvPicPr>
            <a:picLocks noChangeAspect="1"/>
          </p:cNvPicPr>
          <p:nvPr/>
        </p:nvPicPr>
        <p:blipFill>
          <a:blip r:embed="rId4"/>
          <a:stretch>
            <a:fillRect/>
          </a:stretch>
        </p:blipFill>
        <p:spPr>
          <a:xfrm>
            <a:off x="171450" y="771550"/>
            <a:ext cx="6515100" cy="3995714"/>
          </a:xfrm>
          <a:prstGeom prst="rect">
            <a:avLst/>
          </a:prstGeom>
        </p:spPr>
      </p:pic>
    </p:spTree>
    <p:extLst>
      <p:ext uri="{BB962C8B-B14F-4D97-AF65-F5344CB8AC3E}">
        <p14:creationId xmlns:p14="http://schemas.microsoft.com/office/powerpoint/2010/main" val="4790938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 – TIME SHARING </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33</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5" name="Content Placeholder 4"/>
          <p:cNvPicPr>
            <a:picLocks noGrp="1" noChangeAspect="1"/>
          </p:cNvPicPr>
          <p:nvPr>
            <p:ph idx="1"/>
          </p:nvPr>
        </p:nvPicPr>
        <p:blipFill>
          <a:blip r:embed="rId4"/>
          <a:stretch>
            <a:fillRect/>
          </a:stretch>
        </p:blipFill>
        <p:spPr>
          <a:xfrm>
            <a:off x="410571" y="699542"/>
            <a:ext cx="6036857" cy="4067721"/>
          </a:xfrm>
          <a:prstGeom prst="rect">
            <a:avLst/>
          </a:prstGeom>
        </p:spPr>
      </p:pic>
    </p:spTree>
    <p:extLst>
      <p:ext uri="{BB962C8B-B14F-4D97-AF65-F5344CB8AC3E}">
        <p14:creationId xmlns:p14="http://schemas.microsoft.com/office/powerpoint/2010/main" val="5984810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 – TIME SHARING </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34</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9" name="Content Placeholder 8"/>
          <p:cNvPicPr>
            <a:picLocks noGrp="1" noChangeAspect="1"/>
          </p:cNvPicPr>
          <p:nvPr>
            <p:ph idx="1"/>
          </p:nvPr>
        </p:nvPicPr>
        <p:blipFill>
          <a:blip r:embed="rId4"/>
          <a:stretch>
            <a:fillRect/>
          </a:stretch>
        </p:blipFill>
        <p:spPr>
          <a:xfrm>
            <a:off x="410571" y="915566"/>
            <a:ext cx="6036857" cy="3851697"/>
          </a:xfrm>
          <a:prstGeom prst="rect">
            <a:avLst/>
          </a:prstGeom>
        </p:spPr>
      </p:pic>
    </p:spTree>
    <p:extLst>
      <p:ext uri="{BB962C8B-B14F-4D97-AF65-F5344CB8AC3E}">
        <p14:creationId xmlns:p14="http://schemas.microsoft.com/office/powerpoint/2010/main" val="18200526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 OF OS – TIME SHARING </a:t>
            </a: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35</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Advantages</a:t>
            </a:r>
          </a:p>
          <a:p>
            <a:pPr marL="549275"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High and efficient CPU utilization.</a:t>
            </a:r>
          </a:p>
          <a:p>
            <a:pPr marL="549275"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User feels that many programs are allotted CPU almost simultaneously.</a:t>
            </a:r>
          </a:p>
          <a:p>
            <a:pPr marL="0" indent="0">
              <a:buNone/>
            </a:pPr>
            <a:r>
              <a:rPr lang="en-US" sz="2000" b="1" dirty="0">
                <a:latin typeface="Times New Roman" panose="02020603050405020304" pitchFamily="18" charset="0"/>
                <a:cs typeface="Times New Roman" panose="02020603050405020304" pitchFamily="18" charset="0"/>
              </a:rPr>
              <a:t>Disadvantages</a:t>
            </a:r>
          </a:p>
          <a:p>
            <a:pPr marL="598488" indent="-342900">
              <a:buFont typeface="Wingdings" panose="05000000000000000000" pitchFamily="2" charset="2"/>
              <a:buChar char="ü"/>
              <a:tabLst>
                <a:tab pos="280988" algn="l"/>
              </a:tabLst>
            </a:pPr>
            <a:r>
              <a:rPr lang="en-US" sz="2000" dirty="0">
                <a:latin typeface="Times New Roman" panose="02020603050405020304" pitchFamily="18" charset="0"/>
                <a:cs typeface="Times New Roman" panose="02020603050405020304" pitchFamily="18" charset="0"/>
              </a:rPr>
              <a:t>CPU scheduling is required.</a:t>
            </a:r>
          </a:p>
          <a:p>
            <a:pPr marL="598488" indent="-342900">
              <a:buFont typeface="Wingdings" panose="05000000000000000000" pitchFamily="2" charset="2"/>
              <a:buChar char="ü"/>
              <a:tabLst>
                <a:tab pos="280988" algn="l"/>
              </a:tabLst>
            </a:pPr>
            <a:r>
              <a:rPr lang="en-US" sz="2000" dirty="0">
                <a:latin typeface="Times New Roman" panose="02020603050405020304" pitchFamily="18" charset="0"/>
                <a:cs typeface="Times New Roman" panose="02020603050405020304" pitchFamily="18" charset="0"/>
              </a:rPr>
              <a:t>To accommodate many jobs in memory, memory management is required.</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826832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 – MULTIPROCESSOR SYSTEM</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36</a:t>
            </a:fld>
            <a:endParaRPr lang="en-US" b="1" dirty="0"/>
          </a:p>
        </p:txBody>
      </p:sp>
      <p:sp>
        <p:nvSpPr>
          <p:cNvPr id="10" name="Content Placeholder 2"/>
          <p:cNvSpPr>
            <a:spLocks noGrp="1"/>
          </p:cNvSpPr>
          <p:nvPr>
            <p:ph idx="1"/>
          </p:nvPr>
        </p:nvSpPr>
        <p:spPr>
          <a:xfrm>
            <a:off x="387956" y="672027"/>
            <a:ext cx="6233666" cy="3112295"/>
          </a:xfrm>
        </p:spPr>
        <p:txBody>
          <a:bodyPr>
            <a:noAutofit/>
          </a:bodyPr>
          <a:lstStyle/>
          <a:p>
            <a:pPr algn="just">
              <a:lnSpc>
                <a:spcPct val="90000"/>
              </a:lnSpc>
              <a:spcBef>
                <a:spcPts val="600"/>
              </a:spcBef>
              <a:spcAft>
                <a:spcPts val="600"/>
              </a:spcAft>
            </a:pPr>
            <a:r>
              <a:rPr lang="en-US" sz="2000" dirty="0">
                <a:latin typeface="Times New Roman" panose="02020603050405020304" pitchFamily="18" charset="0"/>
                <a:cs typeface="Times New Roman" panose="02020603050405020304" pitchFamily="18" charset="0"/>
              </a:rPr>
              <a:t>A Multiprocessor system consists of several processors that share a common physical memory. </a:t>
            </a:r>
            <a:endParaRPr lang="en-US" sz="2000" dirty="0" smtClean="0">
              <a:latin typeface="Times New Roman" panose="02020603050405020304" pitchFamily="18" charset="0"/>
              <a:cs typeface="Times New Roman" panose="02020603050405020304" pitchFamily="18" charset="0"/>
            </a:endParaRPr>
          </a:p>
          <a:p>
            <a:pPr algn="just">
              <a:lnSpc>
                <a:spcPct val="90000"/>
              </a:lnSpc>
              <a:spcBef>
                <a:spcPts val="600"/>
              </a:spcBef>
              <a:spcAft>
                <a:spcPts val="600"/>
              </a:spcAft>
            </a:pPr>
            <a:r>
              <a:rPr lang="en-US" sz="2000" dirty="0" smtClean="0">
                <a:latin typeface="Times New Roman" panose="02020603050405020304" pitchFamily="18" charset="0"/>
                <a:cs typeface="Times New Roman" panose="02020603050405020304" pitchFamily="18" charset="0"/>
              </a:rPr>
              <a:t>Multiprocessor </a:t>
            </a:r>
            <a:r>
              <a:rPr lang="en-US" sz="2000" dirty="0">
                <a:latin typeface="Times New Roman" panose="02020603050405020304" pitchFamily="18" charset="0"/>
                <a:cs typeface="Times New Roman" panose="02020603050405020304" pitchFamily="18" charset="0"/>
              </a:rPr>
              <a:t>system provides higher computing power and speed. </a:t>
            </a:r>
            <a:endParaRPr lang="en-US" sz="2000" dirty="0" smtClean="0">
              <a:latin typeface="Times New Roman" panose="02020603050405020304" pitchFamily="18" charset="0"/>
              <a:cs typeface="Times New Roman" panose="02020603050405020304" pitchFamily="18" charset="0"/>
            </a:endParaRPr>
          </a:p>
          <a:p>
            <a:pPr algn="just">
              <a:lnSpc>
                <a:spcPct val="90000"/>
              </a:lnSpc>
              <a:spcBef>
                <a:spcPts val="600"/>
              </a:spcBef>
              <a:spcAft>
                <a:spcPts val="600"/>
              </a:spcAft>
            </a:pPr>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multiprocessor system all processors operate under single operating system.</a:t>
            </a: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2050" name="Picture 2" descr="Difference Between Multiprocessing and Multithreading (with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732" y="2801381"/>
            <a:ext cx="4824536" cy="232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9081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 – MULTIPROCESSOR SYSTEM</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37</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marL="0" indent="0">
              <a:spcBef>
                <a:spcPts val="600"/>
              </a:spcBef>
              <a:spcAft>
                <a:spcPts val="600"/>
              </a:spcAft>
              <a:buNone/>
            </a:pPr>
            <a:r>
              <a:rPr lang="en-US" sz="2000" b="1" dirty="0">
                <a:latin typeface="Times New Roman" panose="02020603050405020304" pitchFamily="18" charset="0"/>
                <a:cs typeface="Times New Roman" panose="02020603050405020304" pitchFamily="18" charset="0"/>
              </a:rPr>
              <a:t>Advantages </a:t>
            </a:r>
            <a:r>
              <a:rPr lang="en-US" sz="2000" b="1" dirty="0" smtClean="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pPr marL="549275" indent="-342900" algn="just">
              <a:spcBef>
                <a:spcPts val="600"/>
              </a:spcBef>
              <a:spcAft>
                <a:spcPts val="600"/>
              </a:spcAf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Enhanced performance</a:t>
            </a:r>
          </a:p>
          <a:p>
            <a:pPr marL="549275" indent="-342900" algn="just">
              <a:spcBef>
                <a:spcPts val="600"/>
              </a:spcBef>
              <a:spcAft>
                <a:spcPts val="600"/>
              </a:spcAf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Execution of several tasks by different processors concurrently, increases the system's throughput without speeding up the execution of a single task.</a:t>
            </a:r>
          </a:p>
          <a:p>
            <a:pPr marL="549275" indent="-342900" algn="just">
              <a:spcBef>
                <a:spcPts val="600"/>
              </a:spcBef>
              <a:spcAft>
                <a:spcPts val="600"/>
              </a:spcAft>
              <a:buFont typeface="Wingdings" panose="05000000000000000000" pitchFamily="2" charset="2"/>
              <a:buChar char="ü"/>
            </a:pPr>
            <a:r>
              <a:rPr lang="en-US" sz="2000" dirty="0" smtClean="0">
                <a:latin typeface="Times New Roman" panose="02020603050405020304" pitchFamily="18" charset="0"/>
                <a:cs typeface="Times New Roman" panose="02020603050405020304" pitchFamily="18" charset="0"/>
              </a:rPr>
              <a:t>System </a:t>
            </a:r>
            <a:r>
              <a:rPr lang="en-US" sz="2000" dirty="0">
                <a:latin typeface="Times New Roman" panose="02020603050405020304" pitchFamily="18" charset="0"/>
                <a:cs typeface="Times New Roman" panose="02020603050405020304" pitchFamily="18" charset="0"/>
              </a:rPr>
              <a:t>divides task into many subtasks and then these subtasks can be executed in parallel in different processors. </a:t>
            </a:r>
            <a:endParaRPr lang="en-US" sz="2000" dirty="0" smtClean="0">
              <a:latin typeface="Times New Roman" panose="02020603050405020304" pitchFamily="18" charset="0"/>
              <a:cs typeface="Times New Roman" panose="02020603050405020304" pitchFamily="18" charset="0"/>
            </a:endParaRPr>
          </a:p>
          <a:p>
            <a:pPr marL="549275" indent="-342900" algn="just">
              <a:spcBef>
                <a:spcPts val="600"/>
              </a:spcBef>
              <a:spcAft>
                <a:spcPts val="600"/>
              </a:spcAft>
              <a:buFont typeface="Wingdings" panose="05000000000000000000" pitchFamily="2" charset="2"/>
              <a:buChar char="ü"/>
            </a:pPr>
            <a:r>
              <a:rPr lang="en-US" sz="2000" dirty="0" smtClean="0">
                <a:latin typeface="Times New Roman" panose="02020603050405020304" pitchFamily="18" charset="0"/>
                <a:cs typeface="Times New Roman" panose="02020603050405020304" pitchFamily="18" charset="0"/>
              </a:rPr>
              <a:t>Thereby </a:t>
            </a:r>
            <a:r>
              <a:rPr lang="en-US" sz="2000" dirty="0">
                <a:latin typeface="Times New Roman" panose="02020603050405020304" pitchFamily="18" charset="0"/>
                <a:cs typeface="Times New Roman" panose="02020603050405020304" pitchFamily="18" charset="0"/>
              </a:rPr>
              <a:t>speeding up the execution of single tasks.</a:t>
            </a:r>
          </a:p>
          <a:p>
            <a:pPr marL="0" indent="0">
              <a:spcBef>
                <a:spcPts val="600"/>
              </a:spcBef>
              <a:spcAft>
                <a:spcPts val="600"/>
              </a:spcAft>
              <a:buNone/>
            </a:pP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32475167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 – REAL TIME SYSTEM</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38</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Real-time </a:t>
            </a:r>
            <a:r>
              <a:rPr lang="en-US" sz="2000" dirty="0">
                <a:latin typeface="Times New Roman" panose="02020603050405020304" pitchFamily="18" charset="0"/>
                <a:cs typeface="Times New Roman" panose="02020603050405020304" pitchFamily="18" charset="0"/>
              </a:rPr>
              <a:t>systems are usually dedicated, embedded systems.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operating system does the following activities related to real-time system activity.</a:t>
            </a:r>
          </a:p>
          <a:p>
            <a:pPr algn="just"/>
            <a:r>
              <a:rPr lang="en-US" sz="2000" dirty="0" smtClean="0">
                <a:latin typeface="Times New Roman" panose="02020603050405020304" pitchFamily="18" charset="0"/>
                <a:cs typeface="Times New Roman" panose="02020603050405020304" pitchFamily="18" charset="0"/>
              </a:rPr>
              <a:t>Operating </a:t>
            </a:r>
            <a:r>
              <a:rPr lang="en-US" sz="2000" dirty="0">
                <a:latin typeface="Times New Roman" panose="02020603050405020304" pitchFamily="18" charset="0"/>
                <a:cs typeface="Times New Roman" panose="02020603050405020304" pitchFamily="18" charset="0"/>
              </a:rPr>
              <a:t>Systems typically read from and react to sensor data.</a:t>
            </a:r>
          </a:p>
          <a:p>
            <a:pPr algn="just"/>
            <a:r>
              <a:rPr lang="en-US" sz="2000" dirty="0">
                <a:latin typeface="Times New Roman" panose="02020603050405020304" pitchFamily="18" charset="0"/>
                <a:cs typeface="Times New Roman" panose="02020603050405020304" pitchFamily="18" charset="0"/>
              </a:rPr>
              <a:t>The Operating system must guarantee response to events within fixed periods of time to ensure correct performance</a:t>
            </a:r>
            <a:r>
              <a:rPr lang="en-US" sz="2000" dirty="0" smtClean="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It is defined as an operating system known to give maximum time for each of the critical operations that it performs.</a:t>
            </a:r>
          </a:p>
          <a:p>
            <a:pPr marL="0" indent="0" algn="just">
              <a:buNone/>
            </a:pP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5622107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 OF OS – REAL TIME SYSTEM</a:t>
            </a: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39</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2050" name="Picture 2" descr="RTOS - Real-Time Operating System And Its wor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92" y="590798"/>
            <a:ext cx="5544616" cy="417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6561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545288"/>
            <a:ext cx="6858000" cy="457146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a:r>
            <a:br>
              <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b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SYLLABUS OVERVIEW</a:t>
            </a:r>
          </a:p>
          <a:p>
            <a:pPr algn="ctr">
              <a:defRPr/>
            </a:pPr>
            <a:endParaRPr lang="en-US" sz="1700" b="1" dirty="0">
              <a:solidFill>
                <a:schemeClr val="bg1"/>
              </a:solidFill>
              <a:effectLst>
                <a:outerShdw blurRad="38100" dist="38100" dir="2700000" algn="tl">
                  <a:srgbClr val="000000">
                    <a:alpha val="43137"/>
                  </a:srgbClr>
                </a:outerShdw>
              </a:effectLst>
              <a:latin typeface="Times New Roman" panose="02020603050405020304"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4</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
        <p:nvSpPr>
          <p:cNvPr id="13" name="Content Placeholder 2"/>
          <p:cNvSpPr>
            <a:spLocks noGrp="1"/>
          </p:cNvSpPr>
          <p:nvPr>
            <p:ph idx="1"/>
          </p:nvPr>
        </p:nvSpPr>
        <p:spPr>
          <a:xfrm>
            <a:off x="188640" y="627534"/>
            <a:ext cx="6449690" cy="3112295"/>
          </a:xfrm>
        </p:spPr>
        <p:txBody>
          <a:bodyPr>
            <a:noAutofit/>
          </a:bodyPr>
          <a:lstStyle/>
          <a:p>
            <a:pPr marL="0" indent="0" algn="just">
              <a:buNone/>
            </a:pPr>
            <a:r>
              <a:rPr lang="en-US" sz="2000" b="1" dirty="0">
                <a:latin typeface="Times New Roman" panose="02020603050405020304" pitchFamily="18" charset="0"/>
                <a:cs typeface="Times New Roman" panose="02020603050405020304" pitchFamily="18" charset="0"/>
              </a:rPr>
              <a:t>UNIT-III  </a:t>
            </a:r>
            <a:r>
              <a:rPr lang="en-US" sz="2000" dirty="0">
                <a:latin typeface="Times New Roman" panose="02020603050405020304" pitchFamily="18" charset="0"/>
                <a:cs typeface="Times New Roman" panose="02020603050405020304" pitchFamily="18" charset="0"/>
              </a:rPr>
              <a:t>                                                                                               Process synchronization, the critical- section problem, Peterson’s Solution, synchronization Hardware, semaphores, classic problems of synchronization, monitors, Producer Consumer problem, Readers &amp; Writers Problem, Dining Philosopher Problem.</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UNIT-IV   </a:t>
            </a:r>
            <a:r>
              <a:rPr lang="en-US" sz="2000" dirty="0">
                <a:latin typeface="Times New Roman" panose="02020603050405020304" pitchFamily="18" charset="0"/>
                <a:cs typeface="Times New Roman" panose="02020603050405020304" pitchFamily="18" charset="0"/>
              </a:rPr>
              <a:t>                                                                                       Deadlocks: Definition, Necessary and sufficient conditions for Deadlock, Deadlock Prevention, Deadlock Avoidance: Banker’s algorithm, Deadlock detection and Recovery.</a:t>
            </a:r>
          </a:p>
          <a:p>
            <a:pPr marL="0" indent="0">
              <a:buNone/>
            </a:pPr>
            <a:r>
              <a:rPr lang="en-US" dirty="0"/>
              <a:t> </a:t>
            </a:r>
          </a:p>
          <a:p>
            <a:pPr marL="0" indent="0" algn="just">
              <a:spcBef>
                <a:spcPts val="900"/>
              </a:spcBef>
              <a:spcAft>
                <a:spcPts val="900"/>
              </a:spcAft>
              <a:buNone/>
            </a:pPr>
            <a:endParaRPr lang="en-US" sz="2000" dirty="0">
              <a:latin typeface="Times New Roman"/>
              <a:ea typeface="Times New Roman"/>
              <a:cs typeface="Times New Roman"/>
            </a:endParaRPr>
          </a:p>
        </p:txBody>
      </p:sp>
    </p:spTree>
    <p:extLst>
      <p:ext uri="{BB962C8B-B14F-4D97-AF65-F5344CB8AC3E}">
        <p14:creationId xmlns:p14="http://schemas.microsoft.com/office/powerpoint/2010/main" val="20336590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 – DISTRIBUTED SYSTEM</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40</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spcBef>
                <a:spcPts val="600"/>
              </a:spcBef>
              <a:spcAft>
                <a:spcPts val="600"/>
              </a:spcAft>
            </a:pPr>
            <a:r>
              <a:rPr lang="en-US" sz="2000" dirty="0">
                <a:latin typeface="Times New Roman" panose="02020603050405020304" pitchFamily="18" charset="0"/>
                <a:cs typeface="Times New Roman" panose="02020603050405020304" pitchFamily="18" charset="0"/>
              </a:rPr>
              <a:t>The OS distributes computation logics among several physical processors.</a:t>
            </a:r>
          </a:p>
          <a:p>
            <a:pPr algn="just">
              <a:spcBef>
                <a:spcPts val="600"/>
              </a:spcBef>
              <a:spcAft>
                <a:spcPts val="600"/>
              </a:spcAft>
            </a:pPr>
            <a:r>
              <a:rPr lang="en-US" sz="2000" dirty="0">
                <a:latin typeface="Times New Roman" panose="02020603050405020304" pitchFamily="18" charset="0"/>
                <a:cs typeface="Times New Roman" panose="02020603050405020304" pitchFamily="18" charset="0"/>
              </a:rPr>
              <a:t>The processors do not share memory or a clock. Instead, each processor has its own local memory.</a:t>
            </a:r>
          </a:p>
          <a:p>
            <a:pPr algn="just">
              <a:spcBef>
                <a:spcPts val="600"/>
              </a:spcBef>
              <a:spcAft>
                <a:spcPts val="600"/>
              </a:spcAft>
            </a:pPr>
            <a:r>
              <a:rPr lang="en-US" sz="2000" dirty="0">
                <a:latin typeface="Times New Roman" panose="02020603050405020304" pitchFamily="18" charset="0"/>
                <a:cs typeface="Times New Roman" panose="02020603050405020304" pitchFamily="18" charset="0"/>
              </a:rPr>
              <a:t>The OS manages the communications between the processors. </a:t>
            </a:r>
            <a:endParaRPr lang="en-US" sz="2000" dirty="0" smtClean="0">
              <a:latin typeface="Times New Roman" panose="02020603050405020304" pitchFamily="18" charset="0"/>
              <a:cs typeface="Times New Roman" panose="02020603050405020304" pitchFamily="18" charset="0"/>
            </a:endParaRPr>
          </a:p>
          <a:p>
            <a:pPr algn="just">
              <a:spcBef>
                <a:spcPts val="600"/>
              </a:spcBef>
              <a:spcAft>
                <a:spcPts val="600"/>
              </a:spcAft>
            </a:pPr>
            <a:r>
              <a:rPr lang="en-US" sz="2000" dirty="0" smtClean="0">
                <a:latin typeface="Times New Roman" panose="02020603050405020304" pitchFamily="18" charset="0"/>
                <a:cs typeface="Times New Roman" panose="02020603050405020304" pitchFamily="18" charset="0"/>
              </a:rPr>
              <a:t>They </a:t>
            </a:r>
            <a:r>
              <a:rPr lang="en-US" sz="2000" dirty="0">
                <a:latin typeface="Times New Roman" panose="02020603050405020304" pitchFamily="18" charset="0"/>
                <a:cs typeface="Times New Roman" panose="02020603050405020304" pitchFamily="18" charset="0"/>
              </a:rPr>
              <a:t>communicate with each other through various communication lines.</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19488191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a:t>
            </a: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OF OS – DISTRIBUTED SYSTEM</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41</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6" name="Picture 2" descr="Lecture 4: Sun: 23/4/1435 Distributed Operating Systems Lecturer ..."/>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45040" y="771525"/>
            <a:ext cx="5908572" cy="399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632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 OF OS – DISTRIBUTED SYSTEM</a:t>
            </a: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42</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marL="0" indent="0" algn="just">
              <a:spcBef>
                <a:spcPts val="600"/>
              </a:spcBef>
              <a:spcAft>
                <a:spcPts val="600"/>
              </a:spcAft>
              <a:buNone/>
            </a:pPr>
            <a:r>
              <a:rPr lang="en-US" sz="2000" b="1" dirty="0">
                <a:latin typeface="Times New Roman" panose="02020603050405020304" pitchFamily="18" charset="0"/>
                <a:cs typeface="Times New Roman" panose="02020603050405020304" pitchFamily="18" charset="0"/>
              </a:rPr>
              <a:t>Advantages Distributed Operating System</a:t>
            </a:r>
          </a:p>
          <a:p>
            <a:pPr algn="just">
              <a:spcBef>
                <a:spcPts val="600"/>
              </a:spcBef>
              <a:spcAft>
                <a:spcPts val="600"/>
              </a:spcAft>
            </a:pPr>
            <a:r>
              <a:rPr lang="en-US" sz="2000" dirty="0">
                <a:latin typeface="Times New Roman" panose="02020603050405020304" pitchFamily="18" charset="0"/>
                <a:cs typeface="Times New Roman" panose="02020603050405020304" pitchFamily="18" charset="0"/>
              </a:rPr>
              <a:t>As there are multiple systems involved, user at one site can utilize the resources of systems at other sites for resource-intensive tasks.</a:t>
            </a:r>
          </a:p>
          <a:p>
            <a:pPr algn="just">
              <a:spcBef>
                <a:spcPts val="600"/>
              </a:spcBef>
              <a:spcAft>
                <a:spcPts val="600"/>
              </a:spcAft>
            </a:pPr>
            <a:r>
              <a:rPr lang="en-US" sz="2000" dirty="0">
                <a:latin typeface="Times New Roman" panose="02020603050405020304" pitchFamily="18" charset="0"/>
                <a:cs typeface="Times New Roman" panose="02020603050405020304" pitchFamily="18" charset="0"/>
              </a:rPr>
              <a:t>Fast processing.</a:t>
            </a:r>
          </a:p>
          <a:p>
            <a:pPr algn="just">
              <a:spcBef>
                <a:spcPts val="600"/>
              </a:spcBef>
              <a:spcAft>
                <a:spcPts val="600"/>
              </a:spcAft>
            </a:pPr>
            <a:r>
              <a:rPr lang="en-US" sz="2000" dirty="0">
                <a:latin typeface="Times New Roman" panose="02020603050405020304" pitchFamily="18" charset="0"/>
                <a:cs typeface="Times New Roman" panose="02020603050405020304" pitchFamily="18" charset="0"/>
              </a:rPr>
              <a:t>Less load on the Host Machine.</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7472027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OPERATING SYSTEM SERVICES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43</a:t>
            </a:fld>
            <a:endParaRPr lang="en-US" b="1" dirty="0"/>
          </a:p>
        </p:txBody>
      </p:sp>
      <p:sp>
        <p:nvSpPr>
          <p:cNvPr id="10" name="Content Placeholder 2"/>
          <p:cNvSpPr>
            <a:spLocks noGrp="1"/>
          </p:cNvSpPr>
          <p:nvPr>
            <p:ph idx="1"/>
          </p:nvPr>
        </p:nvSpPr>
        <p:spPr>
          <a:xfrm>
            <a:off x="403275" y="492770"/>
            <a:ext cx="6233666" cy="3112295"/>
          </a:xfrm>
        </p:spPr>
        <p:txBody>
          <a:bodyPr>
            <a:noAutofit/>
          </a:bodyPr>
          <a:lstStyle/>
          <a:p>
            <a:pPr algn="just">
              <a:spcBef>
                <a:spcPts val="1200"/>
              </a:spcBef>
              <a:spcAft>
                <a:spcPts val="600"/>
              </a:spcAft>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Operating System provides services to both the users and to the programs. </a:t>
            </a:r>
            <a:endParaRPr lang="en-US" sz="2000" dirty="0" smtClean="0">
              <a:latin typeface="Times New Roman" panose="02020603050405020304" pitchFamily="18" charset="0"/>
              <a:cs typeface="Times New Roman" panose="02020603050405020304" pitchFamily="18" charset="0"/>
            </a:endParaRPr>
          </a:p>
          <a:p>
            <a:pPr algn="just"/>
            <a:r>
              <a:rPr lang="en-US" altLang="en-US" sz="2000" dirty="0">
                <a:latin typeface="Times New Roman" panose="02020603050405020304" pitchFamily="18" charset="0"/>
                <a:cs typeface="Times New Roman" panose="02020603050405020304" pitchFamily="18" charset="0"/>
              </a:rPr>
              <a:t>Operating systems provide an environment for execution of programs and services to programs and </a:t>
            </a:r>
            <a:r>
              <a:rPr lang="en-US" altLang="en-US" sz="2000" dirty="0" smtClean="0">
                <a:latin typeface="Times New Roman" panose="02020603050405020304" pitchFamily="18" charset="0"/>
                <a:cs typeface="Times New Roman" panose="02020603050405020304" pitchFamily="18" charset="0"/>
              </a:rPr>
              <a:t>users.</a:t>
            </a:r>
            <a:endParaRPr lang="en-US" alt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spcBef>
                <a:spcPts val="600"/>
              </a:spcBef>
              <a:spcAft>
                <a:spcPts val="600"/>
              </a:spcAft>
              <a:buNone/>
            </a:pPr>
            <a:endParaRPr 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6" name="Picture 4"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75" y="1995687"/>
            <a:ext cx="6233666" cy="304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0601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OPERATING SYSTEM SERVICES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44</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pPr algn="just">
              <a:spcBef>
                <a:spcPts val="600"/>
              </a:spcBef>
            </a:pPr>
            <a:r>
              <a:rPr lang="en-US" sz="2000" dirty="0">
                <a:latin typeface="Times New Roman" panose="02020603050405020304" pitchFamily="18" charset="0"/>
                <a:cs typeface="Times New Roman" panose="02020603050405020304" pitchFamily="18" charset="0"/>
              </a:rPr>
              <a:t>User </a:t>
            </a:r>
            <a:r>
              <a:rPr lang="en-US" sz="2000" dirty="0" smtClean="0">
                <a:latin typeface="Times New Roman" panose="02020603050405020304" pitchFamily="18" charset="0"/>
                <a:cs typeface="Times New Roman" panose="02020603050405020304" pitchFamily="18" charset="0"/>
              </a:rPr>
              <a:t>Interface</a:t>
            </a:r>
          </a:p>
          <a:p>
            <a:pPr algn="just">
              <a:spcBef>
                <a:spcPts val="600"/>
              </a:spcBef>
            </a:pPr>
            <a:r>
              <a:rPr lang="en-US" sz="2000" dirty="0">
                <a:latin typeface="Times New Roman" panose="02020603050405020304" pitchFamily="18" charset="0"/>
                <a:cs typeface="Times New Roman" panose="02020603050405020304" pitchFamily="18" charset="0"/>
              </a:rPr>
              <a:t>Program </a:t>
            </a:r>
            <a:r>
              <a:rPr lang="en-US" sz="2000" dirty="0" smtClean="0">
                <a:latin typeface="Times New Roman" panose="02020603050405020304" pitchFamily="18" charset="0"/>
                <a:cs typeface="Times New Roman" panose="02020603050405020304" pitchFamily="18" charset="0"/>
              </a:rPr>
              <a:t>Execution</a:t>
            </a:r>
          </a:p>
          <a:p>
            <a:pPr algn="just">
              <a:spcBef>
                <a:spcPts val="600"/>
              </a:spcBef>
            </a:pPr>
            <a:r>
              <a:rPr lang="en-US" sz="2000" dirty="0">
                <a:latin typeface="Times New Roman" panose="02020603050405020304" pitchFamily="18" charset="0"/>
                <a:cs typeface="Times New Roman" panose="02020603050405020304" pitchFamily="18" charset="0"/>
              </a:rPr>
              <a:t>File </a:t>
            </a:r>
            <a:r>
              <a:rPr lang="en-US" sz="2000" dirty="0" smtClean="0">
                <a:latin typeface="Times New Roman" panose="02020603050405020304" pitchFamily="18" charset="0"/>
                <a:cs typeface="Times New Roman" panose="02020603050405020304" pitchFamily="18" charset="0"/>
              </a:rPr>
              <a:t>System Manipulation</a:t>
            </a:r>
          </a:p>
          <a:p>
            <a:pPr algn="just">
              <a:spcBef>
                <a:spcPts val="600"/>
              </a:spcBef>
            </a:pPr>
            <a:r>
              <a:rPr lang="en-US" sz="2000" dirty="0">
                <a:latin typeface="Times New Roman" panose="02020603050405020304" pitchFamily="18" charset="0"/>
                <a:cs typeface="Times New Roman" panose="02020603050405020304" pitchFamily="18" charset="0"/>
              </a:rPr>
              <a:t>I/O </a:t>
            </a:r>
            <a:r>
              <a:rPr lang="en-US" sz="2000" dirty="0" smtClean="0">
                <a:latin typeface="Times New Roman" panose="02020603050405020304" pitchFamily="18" charset="0"/>
                <a:cs typeface="Times New Roman" panose="02020603050405020304" pitchFamily="18" charset="0"/>
              </a:rPr>
              <a:t>Operations</a:t>
            </a:r>
          </a:p>
          <a:p>
            <a:pPr algn="just">
              <a:spcBef>
                <a:spcPts val="600"/>
              </a:spcBef>
            </a:pPr>
            <a:r>
              <a:rPr lang="en-US" sz="2000" dirty="0">
                <a:latin typeface="Times New Roman" panose="02020603050405020304" pitchFamily="18" charset="0"/>
                <a:cs typeface="Times New Roman" panose="02020603050405020304" pitchFamily="18" charset="0"/>
              </a:rPr>
              <a:t>Communication </a:t>
            </a:r>
            <a:r>
              <a:rPr lang="en-US" sz="2000" dirty="0" smtClean="0">
                <a:latin typeface="Times New Roman" panose="02020603050405020304" pitchFamily="18" charset="0"/>
                <a:cs typeface="Times New Roman" panose="02020603050405020304" pitchFamily="18" charset="0"/>
              </a:rPr>
              <a:t>System</a:t>
            </a:r>
          </a:p>
          <a:p>
            <a:pPr algn="just">
              <a:spcBef>
                <a:spcPts val="600"/>
              </a:spcBef>
            </a:pPr>
            <a:r>
              <a:rPr lang="en-US" sz="2000" dirty="0">
                <a:latin typeface="Times New Roman" panose="02020603050405020304" pitchFamily="18" charset="0"/>
                <a:cs typeface="Times New Roman" panose="02020603050405020304" pitchFamily="18" charset="0"/>
              </a:rPr>
              <a:t>Resource </a:t>
            </a:r>
            <a:r>
              <a:rPr lang="en-US" sz="2000" dirty="0" smtClean="0">
                <a:latin typeface="Times New Roman" panose="02020603050405020304" pitchFamily="18" charset="0"/>
                <a:cs typeface="Times New Roman" panose="02020603050405020304" pitchFamily="18" charset="0"/>
              </a:rPr>
              <a:t>Allocation</a:t>
            </a:r>
          </a:p>
          <a:p>
            <a:pPr algn="just">
              <a:spcBef>
                <a:spcPts val="600"/>
              </a:spcBef>
            </a:pPr>
            <a:r>
              <a:rPr lang="en-US" sz="2000" dirty="0">
                <a:latin typeface="Times New Roman" panose="02020603050405020304" pitchFamily="18" charset="0"/>
                <a:cs typeface="Times New Roman" panose="02020603050405020304" pitchFamily="18" charset="0"/>
              </a:rPr>
              <a:t>Error </a:t>
            </a:r>
            <a:r>
              <a:rPr lang="en-US" sz="2000" dirty="0" smtClean="0">
                <a:latin typeface="Times New Roman" panose="02020603050405020304" pitchFamily="18" charset="0"/>
                <a:cs typeface="Times New Roman" panose="02020603050405020304" pitchFamily="18" charset="0"/>
              </a:rPr>
              <a:t>Detection</a:t>
            </a:r>
          </a:p>
          <a:p>
            <a:pPr algn="just">
              <a:spcBef>
                <a:spcPts val="600"/>
              </a:spcBef>
            </a:pPr>
            <a:r>
              <a:rPr lang="en-US" sz="2000" dirty="0" smtClean="0">
                <a:latin typeface="Times New Roman" panose="02020603050405020304" pitchFamily="18" charset="0"/>
                <a:cs typeface="Times New Roman" panose="02020603050405020304" pitchFamily="18" charset="0"/>
              </a:rPr>
              <a:t>Accounting</a:t>
            </a:r>
          </a:p>
          <a:p>
            <a:pPr algn="just">
              <a:spcBef>
                <a:spcPts val="600"/>
              </a:spcBef>
            </a:pPr>
            <a:r>
              <a:rPr lang="en-US" sz="2000" dirty="0">
                <a:latin typeface="Times New Roman" panose="02020603050405020304" pitchFamily="18" charset="0"/>
                <a:cs typeface="Times New Roman" panose="02020603050405020304" pitchFamily="18" charset="0"/>
              </a:rPr>
              <a:t>Protection and Security</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5090099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OPERATING SYSTEM SERVICES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45</a:t>
            </a:fld>
            <a:endParaRPr lang="en-US" b="1" dirty="0"/>
          </a:p>
        </p:txBody>
      </p:sp>
      <p:sp>
        <p:nvSpPr>
          <p:cNvPr id="10" name="Content Placeholder 2"/>
          <p:cNvSpPr>
            <a:spLocks noGrp="1"/>
          </p:cNvSpPr>
          <p:nvPr>
            <p:ph idx="1"/>
          </p:nvPr>
        </p:nvSpPr>
        <p:spPr>
          <a:xfrm>
            <a:off x="249267" y="627534"/>
            <a:ext cx="6372355" cy="3112295"/>
          </a:xfrm>
        </p:spPr>
        <p:txBody>
          <a:bodyPr>
            <a:noAutofit/>
          </a:bodyPr>
          <a:lstStyle/>
          <a:p>
            <a:pPr marL="341313" lvl="1" indent="-341313" algn="just">
              <a:buFont typeface="Wingdings" panose="05000000000000000000" pitchFamily="2" charset="2"/>
              <a:buChar char="q"/>
            </a:pPr>
            <a:r>
              <a:rPr lang="en-US" altLang="en-US" sz="1800" b="1" dirty="0">
                <a:latin typeface="Times New Roman" panose="02020603050405020304" pitchFamily="18" charset="0"/>
                <a:cs typeface="Times New Roman" panose="02020603050405020304" pitchFamily="18" charset="0"/>
              </a:rPr>
              <a:t>User interface </a:t>
            </a:r>
            <a:r>
              <a:rPr lang="en-US" altLang="en-US" sz="1800" dirty="0">
                <a:latin typeface="Times New Roman" panose="02020603050405020304" pitchFamily="18" charset="0"/>
                <a:cs typeface="Times New Roman" panose="02020603050405020304" pitchFamily="18" charset="0"/>
              </a:rPr>
              <a:t>- Almost all operating systems have a user interface (</a:t>
            </a:r>
            <a:r>
              <a:rPr lang="en-US" altLang="en-US" sz="1800" b="1" dirty="0">
                <a:solidFill>
                  <a:srgbClr val="3366FF"/>
                </a:solidFill>
                <a:latin typeface="Times New Roman" panose="02020603050405020304" pitchFamily="18" charset="0"/>
                <a:cs typeface="Times New Roman" panose="02020603050405020304" pitchFamily="18" charset="0"/>
              </a:rPr>
              <a:t>UI</a:t>
            </a:r>
            <a:r>
              <a:rPr lang="en-US" altLang="en-US" sz="1800" dirty="0">
                <a:latin typeface="Times New Roman" panose="02020603050405020304" pitchFamily="18" charset="0"/>
                <a:cs typeface="Times New Roman" panose="02020603050405020304" pitchFamily="18" charset="0"/>
              </a:rPr>
              <a:t>).</a:t>
            </a:r>
          </a:p>
          <a:p>
            <a:pPr marL="341313" lvl="2" indent="-341313" algn="just">
              <a:buNone/>
            </a:pPr>
            <a:r>
              <a:rPr lang="en-US" altLang="en-US" b="1" dirty="0">
                <a:solidFill>
                  <a:srgbClr val="3366FF"/>
                </a:solidFill>
                <a:latin typeface="Times New Roman" panose="02020603050405020304" pitchFamily="18" charset="0"/>
                <a:cs typeface="Times New Roman" panose="02020603050405020304" pitchFamily="18" charset="0"/>
              </a:rPr>
              <a:t> </a:t>
            </a:r>
            <a:r>
              <a:rPr lang="en-US" altLang="en-US" b="1" dirty="0" smtClean="0">
                <a:solidFill>
                  <a:srgbClr val="3366FF"/>
                </a:solidFill>
                <a:latin typeface="Times New Roman" panose="02020603050405020304" pitchFamily="18" charset="0"/>
                <a:cs typeface="Times New Roman" panose="02020603050405020304" pitchFamily="18" charset="0"/>
              </a:rPr>
              <a:t>     Command-Line </a:t>
            </a:r>
            <a:r>
              <a:rPr lang="en-US" altLang="en-US" b="1" dirty="0">
                <a:latin typeface="Times New Roman" panose="02020603050405020304" pitchFamily="18" charset="0"/>
                <a:cs typeface="Times New Roman" panose="02020603050405020304" pitchFamily="18" charset="0"/>
              </a:rPr>
              <a:t>(</a:t>
            </a:r>
            <a:r>
              <a:rPr lang="en-US" altLang="en-US" b="1" dirty="0">
                <a:solidFill>
                  <a:srgbClr val="3366FF"/>
                </a:solidFill>
                <a:latin typeface="Times New Roman" panose="02020603050405020304" pitchFamily="18" charset="0"/>
                <a:cs typeface="Times New Roman" panose="02020603050405020304" pitchFamily="18" charset="0"/>
              </a:rPr>
              <a:t>CLI</a:t>
            </a:r>
            <a:r>
              <a:rPr lang="en-US" altLang="en-US" b="1" dirty="0">
                <a:solidFill>
                  <a:srgbClr val="000000"/>
                </a:solidFill>
                <a:latin typeface="Times New Roman" panose="02020603050405020304" pitchFamily="18" charset="0"/>
                <a:cs typeface="Times New Roman" panose="02020603050405020304" pitchFamily="18" charset="0"/>
              </a:rPr>
              <a:t>)</a:t>
            </a:r>
            <a:r>
              <a:rPr lang="en-US" altLang="en-US" dirty="0">
                <a:solidFill>
                  <a:srgbClr val="000000"/>
                </a:solidFill>
                <a:latin typeface="Times New Roman" panose="02020603050405020304" pitchFamily="18" charset="0"/>
                <a:cs typeface="Times New Roman" panose="02020603050405020304" pitchFamily="18" charset="0"/>
              </a:rPr>
              <a:t>, </a:t>
            </a:r>
            <a:endParaRPr lang="en-US" altLang="en-US" dirty="0" smtClean="0">
              <a:solidFill>
                <a:srgbClr val="000000"/>
              </a:solidFill>
              <a:latin typeface="Times New Roman" panose="02020603050405020304" pitchFamily="18" charset="0"/>
              <a:cs typeface="Times New Roman" panose="02020603050405020304" pitchFamily="18" charset="0"/>
            </a:endParaRPr>
          </a:p>
          <a:p>
            <a:pPr marL="341313" lvl="2" indent="-341313" algn="just">
              <a:buNone/>
            </a:pPr>
            <a:r>
              <a:rPr lang="en-US" altLang="en-US" b="1" dirty="0">
                <a:solidFill>
                  <a:srgbClr val="000000"/>
                </a:solidFill>
                <a:latin typeface="Times New Roman" panose="02020603050405020304" pitchFamily="18" charset="0"/>
                <a:cs typeface="Times New Roman" panose="02020603050405020304" pitchFamily="18" charset="0"/>
              </a:rPr>
              <a:t> </a:t>
            </a:r>
            <a:r>
              <a:rPr lang="en-US" altLang="en-US" b="1" dirty="0" smtClean="0">
                <a:solidFill>
                  <a:srgbClr val="000000"/>
                </a:solidFill>
                <a:latin typeface="Times New Roman" panose="02020603050405020304" pitchFamily="18" charset="0"/>
                <a:cs typeface="Times New Roman" panose="02020603050405020304" pitchFamily="18" charset="0"/>
              </a:rPr>
              <a:t>     </a:t>
            </a:r>
            <a:r>
              <a:rPr lang="en-US" altLang="en-US" b="1" dirty="0" smtClean="0">
                <a:solidFill>
                  <a:srgbClr val="3366FF"/>
                </a:solidFill>
                <a:latin typeface="Times New Roman" panose="02020603050405020304" pitchFamily="18" charset="0"/>
                <a:cs typeface="Times New Roman" panose="02020603050405020304" pitchFamily="18" charset="0"/>
              </a:rPr>
              <a:t>Graphics </a:t>
            </a:r>
            <a:r>
              <a:rPr lang="en-US" altLang="en-US" b="1" dirty="0">
                <a:solidFill>
                  <a:srgbClr val="3366FF"/>
                </a:solidFill>
                <a:latin typeface="Times New Roman" panose="02020603050405020304" pitchFamily="18" charset="0"/>
                <a:cs typeface="Times New Roman" panose="02020603050405020304" pitchFamily="18" charset="0"/>
              </a:rPr>
              <a:t>User Interface </a:t>
            </a:r>
            <a:r>
              <a:rPr lang="en-US" altLang="en-US" b="1" dirty="0">
                <a:solidFill>
                  <a:srgbClr val="000000"/>
                </a:solidFill>
                <a:latin typeface="Times New Roman" panose="02020603050405020304" pitchFamily="18" charset="0"/>
                <a:cs typeface="Times New Roman" panose="02020603050405020304" pitchFamily="18" charset="0"/>
              </a:rPr>
              <a:t>(</a:t>
            </a:r>
            <a:r>
              <a:rPr lang="en-US" altLang="en-US" b="1" dirty="0">
                <a:solidFill>
                  <a:srgbClr val="3366FF"/>
                </a:solidFill>
                <a:latin typeface="Times New Roman" panose="02020603050405020304" pitchFamily="18" charset="0"/>
                <a:cs typeface="Times New Roman" panose="02020603050405020304" pitchFamily="18" charset="0"/>
              </a:rPr>
              <a:t>GUI</a:t>
            </a:r>
            <a:r>
              <a:rPr lang="en-US" altLang="en-US" b="1" dirty="0">
                <a:solidFill>
                  <a:srgbClr val="000000"/>
                </a:solidFill>
                <a:latin typeface="Times New Roman" panose="02020603050405020304" pitchFamily="18" charset="0"/>
                <a:cs typeface="Times New Roman" panose="02020603050405020304" pitchFamily="18" charset="0"/>
              </a:rPr>
              <a:t>)</a:t>
            </a:r>
            <a:r>
              <a:rPr lang="en-US" altLang="en-US" dirty="0">
                <a:solidFill>
                  <a:srgbClr val="000000"/>
                </a:solidFill>
                <a:latin typeface="Times New Roman" panose="02020603050405020304" pitchFamily="18" charset="0"/>
                <a:cs typeface="Times New Roman" panose="02020603050405020304" pitchFamily="18" charset="0"/>
              </a:rPr>
              <a:t>,</a:t>
            </a:r>
            <a:r>
              <a:rPr lang="en-US" altLang="en-US" b="1" dirty="0">
                <a:solidFill>
                  <a:srgbClr val="3366FF"/>
                </a:solidFill>
                <a:latin typeface="Times New Roman" panose="02020603050405020304" pitchFamily="18" charset="0"/>
                <a:cs typeface="Times New Roman" panose="02020603050405020304" pitchFamily="18" charset="0"/>
              </a:rPr>
              <a:t> </a:t>
            </a:r>
            <a:endParaRPr lang="en-US" altLang="en-US" b="1" dirty="0" smtClean="0">
              <a:solidFill>
                <a:srgbClr val="3366FF"/>
              </a:solidFill>
              <a:latin typeface="Times New Roman" panose="02020603050405020304" pitchFamily="18" charset="0"/>
              <a:cs typeface="Times New Roman" panose="02020603050405020304" pitchFamily="18" charset="0"/>
            </a:endParaRPr>
          </a:p>
          <a:p>
            <a:pPr marL="341313" lvl="2" indent="-341313" algn="just">
              <a:buNone/>
            </a:pPr>
            <a:r>
              <a:rPr lang="en-US" altLang="en-US" b="1" dirty="0">
                <a:solidFill>
                  <a:srgbClr val="3366FF"/>
                </a:solidFill>
                <a:latin typeface="Times New Roman" panose="02020603050405020304" pitchFamily="18" charset="0"/>
                <a:cs typeface="Times New Roman" panose="02020603050405020304" pitchFamily="18" charset="0"/>
              </a:rPr>
              <a:t> </a:t>
            </a:r>
            <a:r>
              <a:rPr lang="en-US" altLang="en-US" b="1" dirty="0" smtClean="0">
                <a:solidFill>
                  <a:srgbClr val="3366FF"/>
                </a:solidFill>
                <a:latin typeface="Times New Roman" panose="02020603050405020304" pitchFamily="18" charset="0"/>
                <a:cs typeface="Times New Roman" panose="02020603050405020304" pitchFamily="18" charset="0"/>
              </a:rPr>
              <a:t>     Batch</a:t>
            </a:r>
            <a:endParaRPr lang="en-US" altLang="en-US" b="1" dirty="0">
              <a:solidFill>
                <a:srgbClr val="3366FF"/>
              </a:solidFill>
              <a:latin typeface="Times New Roman" panose="02020603050405020304" pitchFamily="18" charset="0"/>
              <a:cs typeface="Times New Roman" panose="02020603050405020304" pitchFamily="18" charset="0"/>
            </a:endParaRPr>
          </a:p>
          <a:p>
            <a:pPr marL="341313" lvl="1" indent="-341313" algn="just">
              <a:buFont typeface="Wingdings" panose="05000000000000000000" pitchFamily="2" charset="2"/>
              <a:buChar char="q"/>
            </a:pPr>
            <a:r>
              <a:rPr lang="en-US" altLang="en-US" sz="1800" b="1" dirty="0">
                <a:latin typeface="Times New Roman" panose="02020603050405020304" pitchFamily="18" charset="0"/>
                <a:cs typeface="Times New Roman" panose="02020603050405020304" pitchFamily="18" charset="0"/>
              </a:rPr>
              <a:t>Program execution </a:t>
            </a:r>
            <a:r>
              <a:rPr lang="en-US" altLang="en-US" sz="1800" dirty="0">
                <a:latin typeface="Times New Roman" panose="02020603050405020304" pitchFamily="18" charset="0"/>
                <a:cs typeface="Times New Roman" panose="02020603050405020304" pitchFamily="18" charset="0"/>
              </a:rPr>
              <a:t>- The system must be able to load a program into memory and to run that program, end execution, either normally or abnormally (indicating error)</a:t>
            </a:r>
          </a:p>
          <a:p>
            <a:pPr marL="341313" lvl="1" indent="-341313" algn="just">
              <a:buFont typeface="Wingdings" panose="05000000000000000000" pitchFamily="2" charset="2"/>
              <a:buChar char="q"/>
            </a:pPr>
            <a:r>
              <a:rPr lang="en-US" altLang="en-US" sz="1800" b="1" dirty="0">
                <a:latin typeface="Times New Roman" panose="02020603050405020304" pitchFamily="18" charset="0"/>
                <a:cs typeface="Times New Roman" panose="02020603050405020304" pitchFamily="18" charset="0"/>
              </a:rPr>
              <a:t>I/O operations </a:t>
            </a:r>
            <a:r>
              <a:rPr lang="en-US" altLang="en-US" sz="1800" dirty="0">
                <a:latin typeface="Times New Roman" panose="02020603050405020304" pitchFamily="18" charset="0"/>
                <a:cs typeface="Times New Roman" panose="02020603050405020304" pitchFamily="18" charset="0"/>
              </a:rPr>
              <a:t>-  A running program may require I/O, which may involve a file or an I/O </a:t>
            </a:r>
            <a:r>
              <a:rPr lang="en-US" altLang="en-US" sz="1800" dirty="0" smtClean="0">
                <a:latin typeface="Times New Roman" panose="02020603050405020304" pitchFamily="18" charset="0"/>
                <a:cs typeface="Times New Roman" panose="02020603050405020304" pitchFamily="18" charset="0"/>
              </a:rPr>
              <a:t>device.</a:t>
            </a:r>
            <a:endParaRPr lang="en-US" altLang="en-US" sz="1800" dirty="0">
              <a:latin typeface="Times New Roman" panose="02020603050405020304" pitchFamily="18" charset="0"/>
              <a:cs typeface="Times New Roman" panose="02020603050405020304" pitchFamily="18" charset="0"/>
            </a:endParaRPr>
          </a:p>
          <a:p>
            <a:pPr marL="341313" lvl="1" indent="-341313" algn="just">
              <a:buFont typeface="Wingdings" panose="05000000000000000000" pitchFamily="2" charset="2"/>
              <a:buChar char="q"/>
            </a:pPr>
            <a:r>
              <a:rPr lang="en-US" altLang="en-US" sz="1800" b="1" dirty="0">
                <a:latin typeface="Times New Roman" panose="02020603050405020304" pitchFamily="18" charset="0"/>
                <a:cs typeface="Times New Roman" panose="02020603050405020304" pitchFamily="18" charset="0"/>
              </a:rPr>
              <a:t>File-system manipulation </a:t>
            </a:r>
            <a:r>
              <a:rPr lang="en-US" altLang="en-US" sz="1800" dirty="0">
                <a:latin typeface="Times New Roman" panose="02020603050405020304" pitchFamily="18" charset="0"/>
                <a:cs typeface="Times New Roman" panose="02020603050405020304" pitchFamily="18" charset="0"/>
              </a:rPr>
              <a:t>-  </a:t>
            </a:r>
            <a:r>
              <a:rPr lang="en-US" altLang="en-US" sz="1800" dirty="0" smtClean="0">
                <a:latin typeface="Times New Roman" panose="02020603050405020304" pitchFamily="18" charset="0"/>
                <a:cs typeface="Times New Roman" panose="02020603050405020304" pitchFamily="18" charset="0"/>
              </a:rPr>
              <a:t>Programs </a:t>
            </a:r>
            <a:r>
              <a:rPr lang="en-US" altLang="en-US" sz="1800" dirty="0">
                <a:latin typeface="Times New Roman" panose="02020603050405020304" pitchFamily="18" charset="0"/>
                <a:cs typeface="Times New Roman" panose="02020603050405020304" pitchFamily="18" charset="0"/>
              </a:rPr>
              <a:t>need to read and write files and directories, create and delete them, search them, list file Information, permission management.</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12689988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OPERATING SYSTEM SERVICES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46</a:t>
            </a:fld>
            <a:endParaRPr lang="en-US" b="1" dirty="0"/>
          </a:p>
        </p:txBody>
      </p:sp>
      <p:sp>
        <p:nvSpPr>
          <p:cNvPr id="10" name="Content Placeholder 2"/>
          <p:cNvSpPr>
            <a:spLocks noGrp="1"/>
          </p:cNvSpPr>
          <p:nvPr>
            <p:ph idx="1"/>
          </p:nvPr>
        </p:nvSpPr>
        <p:spPr>
          <a:xfrm>
            <a:off x="249267" y="627534"/>
            <a:ext cx="6372355" cy="3112295"/>
          </a:xfrm>
        </p:spPr>
        <p:txBody>
          <a:bodyPr>
            <a:noAutofit/>
          </a:bodyPr>
          <a:lstStyle/>
          <a:p>
            <a:pPr marL="342900" lvl="1" indent="-342900" algn="just" defTabSz="682625">
              <a:buFont typeface="Wingdings" panose="05000000000000000000" pitchFamily="2" charset="2"/>
              <a:buChar char="q"/>
            </a:pPr>
            <a:r>
              <a:rPr lang="en-US" altLang="en-US" sz="1900" b="1" dirty="0">
                <a:latin typeface="Times New Roman" panose="02020603050405020304" pitchFamily="18" charset="0"/>
                <a:cs typeface="Times New Roman" panose="02020603050405020304" pitchFamily="18" charset="0"/>
              </a:rPr>
              <a:t>Communications</a:t>
            </a:r>
            <a:r>
              <a:rPr lang="en-US" altLang="en-US" sz="1900" dirty="0">
                <a:latin typeface="Times New Roman" panose="02020603050405020304" pitchFamily="18" charset="0"/>
                <a:cs typeface="Times New Roman" panose="02020603050405020304" pitchFamily="18" charset="0"/>
              </a:rPr>
              <a:t> – Processes may exchange information, on the same computer or between computers over a network</a:t>
            </a:r>
          </a:p>
          <a:p>
            <a:pPr marL="804863" lvl="2" indent="-342900" algn="just" defTabSz="682625">
              <a:buFont typeface="Wingdings" panose="05000000000000000000" pitchFamily="2" charset="2"/>
              <a:buChar char="ü"/>
            </a:pPr>
            <a:r>
              <a:rPr lang="en-US" altLang="en-US" sz="1900" dirty="0">
                <a:latin typeface="Times New Roman" panose="02020603050405020304" pitchFamily="18" charset="0"/>
                <a:cs typeface="Times New Roman" panose="02020603050405020304" pitchFamily="18" charset="0"/>
              </a:rPr>
              <a:t>Communications may be via shared memory or through message passing (packets moved by the OS)</a:t>
            </a:r>
          </a:p>
          <a:p>
            <a:pPr marL="342900" lvl="1" indent="-342900" algn="just" defTabSz="682625">
              <a:buFont typeface="Wingdings" panose="05000000000000000000" pitchFamily="2" charset="2"/>
              <a:buChar char="q"/>
            </a:pPr>
            <a:r>
              <a:rPr lang="en-US" altLang="en-US" sz="1900" b="1" dirty="0">
                <a:latin typeface="Times New Roman" panose="02020603050405020304" pitchFamily="18" charset="0"/>
                <a:cs typeface="Times New Roman" panose="02020603050405020304" pitchFamily="18" charset="0"/>
              </a:rPr>
              <a:t>Error detection </a:t>
            </a:r>
            <a:r>
              <a:rPr lang="en-US" altLang="en-US" sz="1900" dirty="0">
                <a:latin typeface="Times New Roman" panose="02020603050405020304" pitchFamily="18" charset="0"/>
                <a:cs typeface="Times New Roman" panose="02020603050405020304" pitchFamily="18" charset="0"/>
              </a:rPr>
              <a:t>– OS needs to be constantly aware of possible errors</a:t>
            </a:r>
          </a:p>
          <a:p>
            <a:pPr marL="804863" lvl="2" indent="-342900" algn="just" defTabSz="682625">
              <a:buFont typeface="Wingdings" panose="05000000000000000000" pitchFamily="2" charset="2"/>
              <a:buChar char="ü"/>
            </a:pPr>
            <a:r>
              <a:rPr lang="en-US" altLang="en-US" sz="1900" dirty="0">
                <a:latin typeface="Times New Roman" panose="02020603050405020304" pitchFamily="18" charset="0"/>
                <a:cs typeface="Times New Roman" panose="02020603050405020304" pitchFamily="18" charset="0"/>
              </a:rPr>
              <a:t>May occur in the CPU and memory hardware, in I/O devices, in user program</a:t>
            </a:r>
          </a:p>
          <a:p>
            <a:pPr marL="804863" lvl="2" indent="-342900" algn="just" defTabSz="682625">
              <a:buFont typeface="Wingdings" panose="05000000000000000000" pitchFamily="2" charset="2"/>
              <a:buChar char="ü"/>
            </a:pPr>
            <a:r>
              <a:rPr lang="en-US" altLang="en-US" sz="1900" dirty="0">
                <a:latin typeface="Times New Roman" panose="02020603050405020304" pitchFamily="18" charset="0"/>
                <a:cs typeface="Times New Roman" panose="02020603050405020304" pitchFamily="18" charset="0"/>
              </a:rPr>
              <a:t>For each type of error, OS should take the appropriate action to ensure correct and consistent </a:t>
            </a:r>
            <a:r>
              <a:rPr lang="en-US" altLang="en-US" sz="1900" dirty="0" smtClean="0">
                <a:latin typeface="Times New Roman" panose="02020603050405020304" pitchFamily="18" charset="0"/>
                <a:cs typeface="Times New Roman" panose="02020603050405020304" pitchFamily="18" charset="0"/>
              </a:rPr>
              <a:t>computing.</a:t>
            </a:r>
            <a:endParaRPr lang="en-US" altLang="en-US" sz="1900" dirty="0">
              <a:latin typeface="Times New Roman" panose="02020603050405020304" pitchFamily="18" charset="0"/>
              <a:cs typeface="Times New Roman" panose="02020603050405020304" pitchFamily="18" charset="0"/>
            </a:endParaRPr>
          </a:p>
          <a:p>
            <a:pPr marL="804863" lvl="2" indent="-342900" algn="just" defTabSz="682625">
              <a:buFont typeface="Wingdings" panose="05000000000000000000" pitchFamily="2" charset="2"/>
              <a:buChar char="ü"/>
            </a:pPr>
            <a:r>
              <a:rPr lang="en-US" altLang="en-US" sz="1900" dirty="0">
                <a:latin typeface="Times New Roman" panose="02020603050405020304" pitchFamily="18" charset="0"/>
                <a:cs typeface="Times New Roman" panose="02020603050405020304" pitchFamily="18" charset="0"/>
              </a:rPr>
              <a:t>Debugging facilities can greatly enhance the </a:t>
            </a:r>
            <a:r>
              <a:rPr lang="en-US" altLang="en-US" sz="1900" dirty="0" smtClean="0">
                <a:latin typeface="Times New Roman" panose="02020603050405020304" pitchFamily="18" charset="0"/>
                <a:cs typeface="Times New Roman" panose="02020603050405020304" pitchFamily="18" charset="0"/>
              </a:rPr>
              <a:t>user’</a:t>
            </a:r>
            <a:r>
              <a:rPr lang="en-US" altLang="ja-JP" sz="1900" dirty="0" smtClean="0">
                <a:latin typeface="Times New Roman" panose="02020603050405020304" pitchFamily="18" charset="0"/>
                <a:cs typeface="Times New Roman" panose="02020603050405020304" pitchFamily="18" charset="0"/>
              </a:rPr>
              <a:t>s </a:t>
            </a:r>
            <a:r>
              <a:rPr lang="en-US" altLang="ja-JP" sz="1900" dirty="0">
                <a:latin typeface="Times New Roman" panose="02020603050405020304" pitchFamily="18" charset="0"/>
                <a:cs typeface="Times New Roman" panose="02020603050405020304" pitchFamily="18" charset="0"/>
              </a:rPr>
              <a:t>and </a:t>
            </a:r>
            <a:r>
              <a:rPr lang="en-US" altLang="ja-JP" sz="1900" dirty="0" smtClean="0">
                <a:latin typeface="Times New Roman" panose="02020603050405020304" pitchFamily="18" charset="0"/>
                <a:cs typeface="Times New Roman" panose="02020603050405020304" pitchFamily="18" charset="0"/>
              </a:rPr>
              <a:t>programmer’s </a:t>
            </a:r>
            <a:r>
              <a:rPr lang="en-US" altLang="ja-JP" sz="1900" dirty="0">
                <a:latin typeface="Times New Roman" panose="02020603050405020304" pitchFamily="18" charset="0"/>
                <a:cs typeface="Times New Roman" panose="02020603050405020304" pitchFamily="18" charset="0"/>
              </a:rPr>
              <a:t>abilities to efficiently use the </a:t>
            </a:r>
            <a:r>
              <a:rPr lang="en-US" altLang="ja-JP" sz="1900" dirty="0" smtClean="0">
                <a:latin typeface="Times New Roman" panose="02020603050405020304" pitchFamily="18" charset="0"/>
                <a:cs typeface="Times New Roman" panose="02020603050405020304" pitchFamily="18" charset="0"/>
              </a:rPr>
              <a:t>system.</a:t>
            </a:r>
            <a:endParaRPr lang="en-US" altLang="en-US" sz="19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2664291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OPERATING SYSTEM SERVICES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47</a:t>
            </a:fld>
            <a:endParaRPr lang="en-US" b="1" dirty="0"/>
          </a:p>
        </p:txBody>
      </p:sp>
      <p:sp>
        <p:nvSpPr>
          <p:cNvPr id="10" name="Content Placeholder 2"/>
          <p:cNvSpPr>
            <a:spLocks noGrp="1"/>
          </p:cNvSpPr>
          <p:nvPr>
            <p:ph idx="1"/>
          </p:nvPr>
        </p:nvSpPr>
        <p:spPr>
          <a:xfrm>
            <a:off x="249267" y="627534"/>
            <a:ext cx="6372355" cy="3112295"/>
          </a:xfrm>
        </p:spPr>
        <p:txBody>
          <a:bodyPr>
            <a:noAutofit/>
          </a:bodyPr>
          <a:lstStyle/>
          <a:p>
            <a:pPr marL="341313" lvl="1" indent="-341313" algn="just">
              <a:lnSpc>
                <a:spcPct val="90000"/>
              </a:lnSpc>
              <a:spcBef>
                <a:spcPts val="1200"/>
              </a:spcBef>
              <a:spcAft>
                <a:spcPts val="600"/>
              </a:spcAft>
              <a:buFont typeface="Wingdings" panose="05000000000000000000" pitchFamily="2" charset="2"/>
              <a:buChar char="q"/>
            </a:pPr>
            <a:r>
              <a:rPr lang="en-US" altLang="en-US" sz="2000" b="1" dirty="0">
                <a:latin typeface="Times New Roman" panose="02020603050405020304" pitchFamily="18" charset="0"/>
                <a:cs typeface="Times New Roman" panose="02020603050405020304" pitchFamily="18" charset="0"/>
              </a:rPr>
              <a:t>Resource allocation - </a:t>
            </a:r>
            <a:r>
              <a:rPr lang="en-US" altLang="en-US" sz="2000" dirty="0">
                <a:latin typeface="Times New Roman" panose="02020603050405020304" pitchFamily="18" charset="0"/>
                <a:cs typeface="Times New Roman" panose="02020603050405020304" pitchFamily="18" charset="0"/>
              </a:rPr>
              <a:t>When  multiple users or multiple jobs running concurrently, resources must be allocated to each of them</a:t>
            </a:r>
          </a:p>
          <a:p>
            <a:pPr marL="635000" lvl="2" indent="-342900" algn="just">
              <a:lnSpc>
                <a:spcPct val="90000"/>
              </a:lnSpc>
              <a:spcBef>
                <a:spcPts val="1200"/>
              </a:spcBef>
              <a:spcAft>
                <a:spcPts val="600"/>
              </a:spcAft>
              <a:buFont typeface="Wingdings" panose="05000000000000000000" pitchFamily="2" charset="2"/>
              <a:buChar char="ü"/>
            </a:pPr>
            <a:r>
              <a:rPr lang="en-US" altLang="en-US" sz="2000" b="1" dirty="0">
                <a:latin typeface="Times New Roman" panose="02020603050405020304" pitchFamily="18" charset="0"/>
                <a:cs typeface="Times New Roman" panose="02020603050405020304" pitchFamily="18" charset="0"/>
              </a:rPr>
              <a:t>Many types of resources </a:t>
            </a:r>
            <a:r>
              <a:rPr lang="en-US" altLang="en-US" sz="2000" dirty="0">
                <a:latin typeface="Times New Roman" panose="02020603050405020304" pitchFamily="18" charset="0"/>
                <a:cs typeface="Times New Roman" panose="02020603050405020304" pitchFamily="18" charset="0"/>
              </a:rPr>
              <a:t>-  Some (such as CPU cycles, main memory, and file storage) may have special allocation code, others (such as I/O devices) may have general request and release code</a:t>
            </a:r>
          </a:p>
          <a:p>
            <a:pPr marL="341313" lvl="1" indent="-341313" algn="just">
              <a:lnSpc>
                <a:spcPct val="90000"/>
              </a:lnSpc>
              <a:spcBef>
                <a:spcPts val="1200"/>
              </a:spcBef>
              <a:spcAft>
                <a:spcPts val="600"/>
              </a:spcAft>
              <a:buFont typeface="Wingdings" panose="05000000000000000000" pitchFamily="2" charset="2"/>
              <a:buChar char="q"/>
            </a:pPr>
            <a:r>
              <a:rPr lang="en-US" altLang="en-US" sz="2000" b="1" dirty="0">
                <a:latin typeface="Times New Roman" panose="02020603050405020304" pitchFamily="18" charset="0"/>
                <a:cs typeface="Times New Roman" panose="02020603050405020304" pitchFamily="18" charset="0"/>
              </a:rPr>
              <a:t>Accounting -</a:t>
            </a:r>
            <a:r>
              <a:rPr lang="en-US" altLang="en-US" sz="2000" dirty="0">
                <a:latin typeface="Times New Roman" panose="02020603050405020304" pitchFamily="18" charset="0"/>
                <a:cs typeface="Times New Roman" panose="02020603050405020304" pitchFamily="18" charset="0"/>
              </a:rPr>
              <a:t> To keep track of which users use how much and what kinds of computer </a:t>
            </a:r>
            <a:r>
              <a:rPr lang="en-US" altLang="en-US" sz="2000" dirty="0" smtClean="0">
                <a:latin typeface="Times New Roman" panose="02020603050405020304" pitchFamily="18" charset="0"/>
                <a:cs typeface="Times New Roman" panose="02020603050405020304" pitchFamily="18" charset="0"/>
              </a:rPr>
              <a:t>resources</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6267428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OPERATING SYSTEM SERVICES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48</a:t>
            </a:fld>
            <a:endParaRPr lang="en-US" b="1" dirty="0"/>
          </a:p>
        </p:txBody>
      </p:sp>
      <p:sp>
        <p:nvSpPr>
          <p:cNvPr id="10" name="Content Placeholder 2"/>
          <p:cNvSpPr>
            <a:spLocks noGrp="1"/>
          </p:cNvSpPr>
          <p:nvPr>
            <p:ph idx="1"/>
          </p:nvPr>
        </p:nvSpPr>
        <p:spPr>
          <a:xfrm>
            <a:off x="249267" y="627534"/>
            <a:ext cx="6372355" cy="3112295"/>
          </a:xfrm>
        </p:spPr>
        <p:txBody>
          <a:bodyPr>
            <a:noAutofit/>
          </a:bodyPr>
          <a:lstStyle/>
          <a:p>
            <a:pPr marL="341313" lvl="1" indent="-341313" algn="just">
              <a:lnSpc>
                <a:spcPct val="90000"/>
              </a:lnSpc>
              <a:spcBef>
                <a:spcPts val="600"/>
              </a:spcBef>
              <a:spcAft>
                <a:spcPts val="600"/>
              </a:spcAft>
              <a:buFont typeface="Wingdings" panose="05000000000000000000" pitchFamily="2" charset="2"/>
              <a:buChar char="q"/>
            </a:pPr>
            <a:r>
              <a:rPr lang="en-US" altLang="en-US" sz="2000" b="1" dirty="0" smtClean="0">
                <a:latin typeface="Times New Roman" panose="02020603050405020304" pitchFamily="18" charset="0"/>
                <a:cs typeface="Times New Roman" panose="02020603050405020304" pitchFamily="18" charset="0"/>
              </a:rPr>
              <a:t>Protection and security - </a:t>
            </a:r>
            <a:r>
              <a:rPr lang="en-US" altLang="en-US" sz="2000" dirty="0" smtClean="0">
                <a:latin typeface="Times New Roman" panose="02020603050405020304" pitchFamily="18" charset="0"/>
                <a:cs typeface="Times New Roman" panose="02020603050405020304" pitchFamily="18" charset="0"/>
              </a:rPr>
              <a:t>The owners of information stored in a multiuser or networked computer system may want to control use of that information, concurrent processes should not interfere with each other.</a:t>
            </a:r>
          </a:p>
          <a:p>
            <a:pPr marL="742950" lvl="2" indent="-344488" algn="just">
              <a:lnSpc>
                <a:spcPct val="90000"/>
              </a:lnSpc>
              <a:spcBef>
                <a:spcPts val="600"/>
              </a:spcBef>
              <a:spcAft>
                <a:spcPts val="600"/>
              </a:spcAft>
              <a:buFont typeface="Wingdings" panose="05000000000000000000" pitchFamily="2" charset="2"/>
              <a:buChar char="ü"/>
            </a:pPr>
            <a:r>
              <a:rPr lang="en-US" altLang="en-US" sz="2000" b="1" dirty="0" smtClean="0">
                <a:latin typeface="Times New Roman" panose="02020603050405020304" pitchFamily="18" charset="0"/>
                <a:cs typeface="Times New Roman" panose="02020603050405020304" pitchFamily="18" charset="0"/>
              </a:rPr>
              <a:t>Protection</a:t>
            </a:r>
            <a:r>
              <a:rPr lang="en-US" altLang="en-US" sz="2000" dirty="0" smtClean="0">
                <a:latin typeface="Times New Roman" panose="02020603050405020304" pitchFamily="18" charset="0"/>
                <a:cs typeface="Times New Roman" panose="02020603050405020304" pitchFamily="18" charset="0"/>
              </a:rPr>
              <a:t> involves ensuring that all access to system resources is controlled</a:t>
            </a:r>
          </a:p>
          <a:p>
            <a:pPr marL="742950" lvl="2" indent="-344488" algn="just">
              <a:lnSpc>
                <a:spcPct val="90000"/>
              </a:lnSpc>
              <a:spcBef>
                <a:spcPts val="600"/>
              </a:spcBef>
              <a:spcAft>
                <a:spcPts val="600"/>
              </a:spcAft>
              <a:buFont typeface="Wingdings" panose="05000000000000000000" pitchFamily="2" charset="2"/>
              <a:buChar char="ü"/>
            </a:pPr>
            <a:r>
              <a:rPr lang="en-US" altLang="en-US" sz="2000" b="1" dirty="0" smtClean="0">
                <a:latin typeface="Times New Roman" panose="02020603050405020304" pitchFamily="18" charset="0"/>
                <a:cs typeface="Times New Roman" panose="02020603050405020304" pitchFamily="18" charset="0"/>
              </a:rPr>
              <a:t>Security</a:t>
            </a:r>
            <a:r>
              <a:rPr lang="en-US" altLang="en-US" sz="2000" dirty="0" smtClean="0">
                <a:latin typeface="Times New Roman" panose="02020603050405020304" pitchFamily="18" charset="0"/>
                <a:cs typeface="Times New Roman" panose="02020603050405020304" pitchFamily="18" charset="0"/>
              </a:rPr>
              <a:t> of the system from outsiders requires user authentication, extends to defending external I/O devices from invalid access attempts</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18948242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SYSTEM CALLS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49</a:t>
            </a:fld>
            <a:endParaRPr lang="en-US" b="1" dirty="0"/>
          </a:p>
        </p:txBody>
      </p:sp>
      <p:sp>
        <p:nvSpPr>
          <p:cNvPr id="10" name="Content Placeholder 2"/>
          <p:cNvSpPr>
            <a:spLocks noGrp="1"/>
          </p:cNvSpPr>
          <p:nvPr>
            <p:ph idx="1"/>
          </p:nvPr>
        </p:nvSpPr>
        <p:spPr>
          <a:xfrm>
            <a:off x="248464" y="771550"/>
            <a:ext cx="6254452" cy="1375429"/>
          </a:xfrm>
        </p:spPr>
        <p:txBody>
          <a:bodyPr>
            <a:noAutofit/>
          </a:bodyPr>
          <a:lstStyle/>
          <a:p>
            <a:pPr marL="341313" lvl="1" indent="-341313" algn="just">
              <a:lnSpc>
                <a:spcPct val="90000"/>
              </a:lnSpc>
              <a:spcBef>
                <a:spcPts val="600"/>
              </a:spcBef>
              <a:spcAft>
                <a:spcPts val="600"/>
              </a:spcAf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system call</a:t>
            </a:r>
            <a:r>
              <a:rPr lang="en-US" sz="2000" dirty="0">
                <a:latin typeface="Times New Roman" panose="02020603050405020304" pitchFamily="18" charset="0"/>
                <a:cs typeface="Times New Roman" panose="02020603050405020304" pitchFamily="18" charset="0"/>
              </a:rPr>
              <a:t> is the </a:t>
            </a:r>
            <a:r>
              <a:rPr lang="en-US" sz="2000" dirty="0" smtClean="0">
                <a:latin typeface="Times New Roman" panose="02020603050405020304" pitchFamily="18" charset="0"/>
                <a:cs typeface="Times New Roman" panose="02020603050405020304" pitchFamily="18" charset="0"/>
              </a:rPr>
              <a:t>programming interface in </a:t>
            </a:r>
            <a:r>
              <a:rPr lang="en-US" sz="2000" dirty="0">
                <a:latin typeface="Times New Roman" panose="02020603050405020304" pitchFamily="18" charset="0"/>
                <a:cs typeface="Times New Roman" panose="02020603050405020304" pitchFamily="18" charset="0"/>
              </a:rPr>
              <a:t>which a computer program requests a service from the kernel of the operating system. </a:t>
            </a:r>
            <a:endParaRPr lang="en-US" altLang="en-US" sz="2000" dirty="0">
              <a:latin typeface="Times New Roman" panose="02020603050405020304" pitchFamily="18" charset="0"/>
              <a:cs typeface="Times New Roman" panose="02020603050405020304" pitchFamily="18" charset="0"/>
            </a:endParaRPr>
          </a:p>
          <a:p>
            <a:pPr marL="341313" lvl="1" indent="-341313" algn="just">
              <a:lnSpc>
                <a:spcPct val="90000"/>
              </a:lnSpc>
              <a:spcBef>
                <a:spcPts val="600"/>
              </a:spcBef>
              <a:spcAft>
                <a:spcPts val="600"/>
              </a:spcAft>
              <a:buFont typeface="Wingdings" panose="05000000000000000000" pitchFamily="2" charset="2"/>
              <a:buChar char="q"/>
            </a:pPr>
            <a:endParaRPr lang="en-US" altLang="en-US" sz="2000" dirty="0" smtClean="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3" name="Picture 2"/>
          <p:cNvPicPr>
            <a:picLocks noChangeAspect="1"/>
          </p:cNvPicPr>
          <p:nvPr/>
        </p:nvPicPr>
        <p:blipFill>
          <a:blip r:embed="rId4"/>
          <a:stretch>
            <a:fillRect/>
          </a:stretch>
        </p:blipFill>
        <p:spPr>
          <a:xfrm>
            <a:off x="1100609" y="1965243"/>
            <a:ext cx="4656781" cy="2622731"/>
          </a:xfrm>
          <a:prstGeom prst="rect">
            <a:avLst/>
          </a:prstGeom>
        </p:spPr>
      </p:pic>
    </p:spTree>
    <p:extLst>
      <p:ext uri="{BB962C8B-B14F-4D97-AF65-F5344CB8AC3E}">
        <p14:creationId xmlns:p14="http://schemas.microsoft.com/office/powerpoint/2010/main" val="18974420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545288"/>
            <a:ext cx="6858000" cy="457146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a:r>
            <a:br>
              <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b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SYLLABUS OVERVIEW</a:t>
            </a:r>
          </a:p>
          <a:p>
            <a:pPr algn="ctr">
              <a:defRPr/>
            </a:pPr>
            <a:endParaRPr lang="en-US" sz="1700" b="1" dirty="0">
              <a:solidFill>
                <a:schemeClr val="bg1"/>
              </a:solidFill>
              <a:effectLst>
                <a:outerShdw blurRad="38100" dist="38100" dir="2700000" algn="tl">
                  <a:srgbClr val="000000">
                    <a:alpha val="43137"/>
                  </a:srgbClr>
                </a:outerShdw>
              </a:effectLst>
              <a:latin typeface="Times New Roman" panose="02020603050405020304"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5</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
        <p:nvSpPr>
          <p:cNvPr id="13" name="Content Placeholder 2"/>
          <p:cNvSpPr>
            <a:spLocks noGrp="1"/>
          </p:cNvSpPr>
          <p:nvPr>
            <p:ph idx="1"/>
          </p:nvPr>
        </p:nvSpPr>
        <p:spPr>
          <a:xfrm>
            <a:off x="188640" y="627534"/>
            <a:ext cx="6449690" cy="3112295"/>
          </a:xfrm>
        </p:spPr>
        <p:txBody>
          <a:bodyPr>
            <a:noAutofit/>
          </a:bodyPr>
          <a:lstStyle/>
          <a:p>
            <a:pPr marL="0" indent="0" algn="just">
              <a:buNone/>
            </a:pPr>
            <a:r>
              <a:rPr lang="en-US" sz="1800" b="1" dirty="0" smtClean="0">
                <a:latin typeface="Times New Roman" panose="02020603050405020304" pitchFamily="18" charset="0"/>
                <a:cs typeface="Times New Roman" panose="02020603050405020304" pitchFamily="18" charset="0"/>
              </a:rPr>
              <a:t>UNIT-V  </a:t>
            </a:r>
            <a:r>
              <a:rPr lang="en-US" sz="1800" dirty="0" smtClean="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Memory Management: </a:t>
            </a:r>
            <a:r>
              <a:rPr lang="en-US" sz="1800" dirty="0">
                <a:latin typeface="Times New Roman" panose="02020603050405020304" pitchFamily="18" charset="0"/>
                <a:cs typeface="Times New Roman" panose="02020603050405020304" pitchFamily="18" charset="0"/>
              </a:rPr>
              <a:t>Swapping, contiguous memory allocation, paging, structure of the page table, segmentation, Virtual memory, demand paging, page-Replacement, algorithms, Allocation of Frames, Thrashing</a:t>
            </a:r>
            <a:r>
              <a:rPr lang="en-US" sz="1800" dirty="0" smtClean="0">
                <a:latin typeface="Times New Roman" panose="02020603050405020304" pitchFamily="18" charset="0"/>
                <a:cs typeface="Times New Roman" panose="02020603050405020304" pitchFamily="18" charset="0"/>
              </a:rPr>
              <a:t>.</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b="1" dirty="0" smtClean="0">
                <a:latin typeface="Times New Roman" panose="02020603050405020304" pitchFamily="18" charset="0"/>
                <a:cs typeface="Times New Roman" panose="02020603050405020304" pitchFamily="18" charset="0"/>
              </a:rPr>
              <a:t>UNIT-VI   </a:t>
            </a:r>
            <a:r>
              <a:rPr lang="en-US" sz="1800" dirty="0" smtClean="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File Management:</a:t>
            </a:r>
            <a:r>
              <a:rPr lang="en-US" sz="1800" dirty="0">
                <a:latin typeface="Times New Roman" panose="02020603050405020304" pitchFamily="18" charset="0"/>
                <a:cs typeface="Times New Roman" panose="02020603050405020304" pitchFamily="18" charset="0"/>
              </a:rPr>
              <a:t> Concept of File, Access methods, File types, File operation, Directory structure, File System structure, Allocation methods (contiguous, linked, indexed), Free-space management (bit vector, linked list, grouping), directory implementation (linear list, hash table), efficiency and performance.</a:t>
            </a:r>
          </a:p>
          <a:p>
            <a:pPr marL="0" indent="0" algn="just">
              <a:buNone/>
            </a:pPr>
            <a:r>
              <a:rPr lang="en-US" sz="1800" b="1" dirty="0">
                <a:latin typeface="Times New Roman" panose="02020603050405020304" pitchFamily="18" charset="0"/>
                <a:cs typeface="Times New Roman" panose="02020603050405020304" pitchFamily="18" charset="0"/>
              </a:rPr>
              <a:t>Disk Management:</a:t>
            </a:r>
            <a:r>
              <a:rPr lang="en-US" sz="1800" dirty="0">
                <a:latin typeface="Times New Roman" panose="02020603050405020304" pitchFamily="18" charset="0"/>
                <a:cs typeface="Times New Roman" panose="02020603050405020304" pitchFamily="18" charset="0"/>
              </a:rPr>
              <a:t> Disk structure, Disk scheduling - FCFS, SSTF, SCAN, C-SCAN, Disk reliability, Disk formatting, Boot-block, Bad blocks </a:t>
            </a:r>
          </a:p>
          <a:p>
            <a:pPr marL="0" indent="0" algn="just">
              <a:spcBef>
                <a:spcPts val="900"/>
              </a:spcBef>
              <a:spcAft>
                <a:spcPts val="900"/>
              </a:spcAft>
              <a:buNone/>
            </a:pPr>
            <a:endParaRPr lang="en-US" sz="1800" dirty="0">
              <a:latin typeface="Times New Roman"/>
              <a:ea typeface="Times New Roman"/>
              <a:cs typeface="Times New Roman"/>
            </a:endParaRPr>
          </a:p>
        </p:txBody>
      </p:sp>
    </p:spTree>
    <p:extLst>
      <p:ext uri="{BB962C8B-B14F-4D97-AF65-F5344CB8AC3E}">
        <p14:creationId xmlns:p14="http://schemas.microsoft.com/office/powerpoint/2010/main" val="8209081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SYSTEM CALLS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50</a:t>
            </a:fld>
            <a:endParaRPr lang="en-US" b="1" dirty="0"/>
          </a:p>
        </p:txBody>
      </p:sp>
      <p:sp>
        <p:nvSpPr>
          <p:cNvPr id="10" name="Content Placeholder 2"/>
          <p:cNvSpPr>
            <a:spLocks noGrp="1"/>
          </p:cNvSpPr>
          <p:nvPr>
            <p:ph idx="1"/>
          </p:nvPr>
        </p:nvSpPr>
        <p:spPr>
          <a:xfrm>
            <a:off x="248464" y="771550"/>
            <a:ext cx="6254452" cy="1375429"/>
          </a:xfrm>
        </p:spPr>
        <p:txBody>
          <a:bodyPr>
            <a:noAutofit/>
          </a:bodyPr>
          <a:lstStyle/>
          <a:p>
            <a:pPr marL="463550" indent="-403225" algn="just">
              <a:lnSpc>
                <a:spcPct val="90000"/>
              </a:lnSpc>
              <a:buFont typeface="Wingdings" panose="05000000000000000000" pitchFamily="2" charset="2"/>
              <a:buChar char="q"/>
            </a:pPr>
            <a:r>
              <a:rPr lang="en-US" altLang="en-US" sz="2000" dirty="0">
                <a:latin typeface="Times New Roman" panose="02020603050405020304" pitchFamily="18" charset="0"/>
                <a:cs typeface="Times New Roman" panose="02020603050405020304" pitchFamily="18" charset="0"/>
              </a:rPr>
              <a:t>Programming interface to the services provided by the OS</a:t>
            </a:r>
          </a:p>
          <a:p>
            <a:pPr marL="463550" indent="-403225" algn="just">
              <a:lnSpc>
                <a:spcPct val="90000"/>
              </a:lnSpc>
              <a:buFont typeface="Wingdings" panose="05000000000000000000" pitchFamily="2" charset="2"/>
              <a:buChar char="q"/>
            </a:pPr>
            <a:r>
              <a:rPr lang="en-US" altLang="en-US" sz="2000" dirty="0">
                <a:latin typeface="Times New Roman" panose="02020603050405020304" pitchFamily="18" charset="0"/>
                <a:cs typeface="Times New Roman" panose="02020603050405020304" pitchFamily="18" charset="0"/>
              </a:rPr>
              <a:t>Typically written in a high-level language (C or C++)</a:t>
            </a:r>
          </a:p>
          <a:p>
            <a:pPr marL="463550" indent="-403225" algn="just">
              <a:lnSpc>
                <a:spcPct val="90000"/>
              </a:lnSpc>
              <a:buFont typeface="Wingdings" panose="05000000000000000000" pitchFamily="2" charset="2"/>
              <a:buChar char="q"/>
            </a:pPr>
            <a:r>
              <a:rPr lang="en-US" altLang="en-US" sz="2000" dirty="0">
                <a:latin typeface="Times New Roman" panose="02020603050405020304" pitchFamily="18" charset="0"/>
                <a:cs typeface="Times New Roman" panose="02020603050405020304" pitchFamily="18" charset="0"/>
              </a:rPr>
              <a:t>Mostly accessed by programs via a high-level </a:t>
            </a:r>
            <a:r>
              <a:rPr lang="en-US" altLang="en-US" sz="2000" b="1" dirty="0">
                <a:solidFill>
                  <a:srgbClr val="3366FF"/>
                </a:solidFill>
                <a:latin typeface="Times New Roman" panose="02020603050405020304" pitchFamily="18" charset="0"/>
                <a:cs typeface="Times New Roman" panose="02020603050405020304" pitchFamily="18" charset="0"/>
              </a:rPr>
              <a:t>Application Programming Interface </a:t>
            </a:r>
            <a:r>
              <a:rPr lang="en-US" altLang="en-US" sz="2000" b="1" dirty="0">
                <a:solidFill>
                  <a:srgbClr val="000000"/>
                </a:solidFill>
                <a:latin typeface="Times New Roman" panose="02020603050405020304" pitchFamily="18" charset="0"/>
                <a:cs typeface="Times New Roman" panose="02020603050405020304" pitchFamily="18" charset="0"/>
              </a:rPr>
              <a:t>(</a:t>
            </a:r>
            <a:r>
              <a:rPr lang="en-US" altLang="en-US" sz="2000" b="1" dirty="0">
                <a:solidFill>
                  <a:srgbClr val="3366FF"/>
                </a:solidFill>
                <a:latin typeface="Times New Roman" panose="02020603050405020304" pitchFamily="18" charset="0"/>
                <a:cs typeface="Times New Roman" panose="02020603050405020304" pitchFamily="18" charset="0"/>
              </a:rPr>
              <a:t>API</a:t>
            </a:r>
            <a:r>
              <a:rPr lang="en-US" altLang="en-US" sz="2000" b="1" dirty="0">
                <a:solidFill>
                  <a:srgbClr val="000000"/>
                </a:solidFill>
                <a:latin typeface="Times New Roman" panose="02020603050405020304" pitchFamily="18" charset="0"/>
                <a:cs typeface="Times New Roman" panose="02020603050405020304" pitchFamily="18" charset="0"/>
              </a:rPr>
              <a:t>)</a:t>
            </a:r>
            <a:r>
              <a:rPr lang="en-US" altLang="en-US" sz="2000" dirty="0">
                <a:solidFill>
                  <a:srgbClr val="3366FF"/>
                </a:solidFill>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rather than direct system call use</a:t>
            </a:r>
          </a:p>
          <a:p>
            <a:pPr marL="463550" indent="-403225" algn="just">
              <a:lnSpc>
                <a:spcPct val="90000"/>
              </a:lnSpc>
              <a:buFont typeface="Wingdings" panose="05000000000000000000" pitchFamily="2" charset="2"/>
              <a:buChar char="q"/>
            </a:pPr>
            <a:r>
              <a:rPr lang="en-US" altLang="en-US" sz="2000" dirty="0">
                <a:latin typeface="Times New Roman" panose="02020603050405020304" pitchFamily="18" charset="0"/>
                <a:cs typeface="Times New Roman" panose="02020603050405020304" pitchFamily="18" charset="0"/>
              </a:rPr>
              <a:t>Three most common APIs are </a:t>
            </a:r>
            <a:endParaRPr lang="en-US" altLang="en-US" sz="2000" dirty="0" smtClean="0">
              <a:latin typeface="Times New Roman" panose="02020603050405020304" pitchFamily="18" charset="0"/>
              <a:cs typeface="Times New Roman" panose="02020603050405020304" pitchFamily="18" charset="0"/>
            </a:endParaRPr>
          </a:p>
          <a:p>
            <a:pPr marL="463550" indent="-403225" algn="just">
              <a:lnSpc>
                <a:spcPct val="90000"/>
              </a:lnSpc>
              <a:buFont typeface="Wingdings" panose="05000000000000000000" pitchFamily="2" charset="2"/>
              <a:buChar char="q"/>
            </a:pPr>
            <a:r>
              <a:rPr lang="en-US" altLang="en-US" sz="2000" dirty="0" smtClean="0">
                <a:latin typeface="Times New Roman" panose="02020603050405020304" pitchFamily="18" charset="0"/>
                <a:cs typeface="Times New Roman" panose="02020603050405020304" pitchFamily="18" charset="0"/>
              </a:rPr>
              <a:t>Win32 </a:t>
            </a:r>
            <a:r>
              <a:rPr lang="en-US" altLang="en-US" sz="2000" dirty="0">
                <a:latin typeface="Times New Roman" panose="02020603050405020304" pitchFamily="18" charset="0"/>
                <a:cs typeface="Times New Roman" panose="02020603050405020304" pitchFamily="18" charset="0"/>
              </a:rPr>
              <a:t>API for Windows, </a:t>
            </a:r>
            <a:endParaRPr lang="en-US" altLang="en-US" sz="2000" dirty="0" smtClean="0">
              <a:latin typeface="Times New Roman" panose="02020603050405020304" pitchFamily="18" charset="0"/>
              <a:cs typeface="Times New Roman" panose="02020603050405020304" pitchFamily="18" charset="0"/>
            </a:endParaRPr>
          </a:p>
          <a:p>
            <a:pPr marL="463550" indent="-403225" algn="just">
              <a:lnSpc>
                <a:spcPct val="90000"/>
              </a:lnSpc>
              <a:buFont typeface="Wingdings" panose="05000000000000000000" pitchFamily="2" charset="2"/>
              <a:buChar char="q"/>
            </a:pPr>
            <a:r>
              <a:rPr lang="en-US" altLang="en-US" sz="2000" dirty="0" smtClean="0">
                <a:latin typeface="Times New Roman" panose="02020603050405020304" pitchFamily="18" charset="0"/>
                <a:cs typeface="Times New Roman" panose="02020603050405020304" pitchFamily="18" charset="0"/>
              </a:rPr>
              <a:t>POSIX </a:t>
            </a:r>
            <a:r>
              <a:rPr lang="en-US" altLang="en-US" sz="2000" dirty="0">
                <a:latin typeface="Times New Roman" panose="02020603050405020304" pitchFamily="18" charset="0"/>
                <a:cs typeface="Times New Roman" panose="02020603050405020304" pitchFamily="18" charset="0"/>
              </a:rPr>
              <a:t>API for </a:t>
            </a:r>
            <a:r>
              <a:rPr lang="en-US" altLang="en-US" sz="2000" dirty="0" smtClean="0">
                <a:latin typeface="Times New Roman" panose="02020603050405020304" pitchFamily="18" charset="0"/>
                <a:cs typeface="Times New Roman" panose="02020603050405020304" pitchFamily="18" charset="0"/>
              </a:rPr>
              <a:t>all </a:t>
            </a:r>
            <a:r>
              <a:rPr lang="en-US" altLang="en-US" sz="2000" dirty="0">
                <a:latin typeface="Times New Roman" panose="02020603050405020304" pitchFamily="18" charset="0"/>
                <a:cs typeface="Times New Roman" panose="02020603050405020304" pitchFamily="18" charset="0"/>
              </a:rPr>
              <a:t>versions of UNIX, Linux, and Mac OS </a:t>
            </a:r>
            <a:r>
              <a:rPr lang="en-US" altLang="en-US" sz="2000" dirty="0" smtClean="0">
                <a:latin typeface="Times New Roman" panose="02020603050405020304" pitchFamily="18" charset="0"/>
                <a:cs typeface="Times New Roman" panose="02020603050405020304" pitchFamily="18" charset="0"/>
              </a:rPr>
              <a:t>X</a:t>
            </a:r>
            <a:r>
              <a:rPr lang="en-US" altLang="en-US" sz="2000" dirty="0">
                <a:latin typeface="Times New Roman" panose="02020603050405020304" pitchFamily="18" charset="0"/>
                <a:cs typeface="Times New Roman" panose="02020603050405020304" pitchFamily="18" charset="0"/>
              </a:rPr>
              <a:t>,</a:t>
            </a:r>
            <a:r>
              <a:rPr lang="en-US" altLang="en-US" sz="2000" dirty="0" smtClean="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and </a:t>
            </a:r>
            <a:endParaRPr lang="en-US" altLang="en-US" sz="2000" dirty="0" smtClean="0">
              <a:latin typeface="Times New Roman" panose="02020603050405020304" pitchFamily="18" charset="0"/>
              <a:cs typeface="Times New Roman" panose="02020603050405020304" pitchFamily="18" charset="0"/>
            </a:endParaRPr>
          </a:p>
          <a:p>
            <a:pPr marL="463550" indent="-403225" algn="just">
              <a:lnSpc>
                <a:spcPct val="90000"/>
              </a:lnSpc>
              <a:buFont typeface="Wingdings" panose="05000000000000000000" pitchFamily="2" charset="2"/>
              <a:buChar char="q"/>
            </a:pPr>
            <a:r>
              <a:rPr lang="en-US" altLang="en-US" sz="2000" dirty="0" smtClean="0">
                <a:latin typeface="Times New Roman" panose="02020603050405020304" pitchFamily="18" charset="0"/>
                <a:cs typeface="Times New Roman" panose="02020603050405020304" pitchFamily="18" charset="0"/>
              </a:rPr>
              <a:t>Java </a:t>
            </a:r>
            <a:r>
              <a:rPr lang="en-US" altLang="en-US" sz="2000" dirty="0">
                <a:latin typeface="Times New Roman" panose="02020603050405020304" pitchFamily="18" charset="0"/>
                <a:cs typeface="Times New Roman" panose="02020603050405020304" pitchFamily="18" charset="0"/>
              </a:rPr>
              <a:t>API for the Java virtual machine (JVM)</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2513147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EXAMPLE - SYSTEM CALL</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51</a:t>
            </a:fld>
            <a:endParaRPr lang="en-US" b="1" dirty="0"/>
          </a:p>
        </p:txBody>
      </p:sp>
      <p:sp>
        <p:nvSpPr>
          <p:cNvPr id="10" name="Content Placeholder 2"/>
          <p:cNvSpPr>
            <a:spLocks noGrp="1"/>
          </p:cNvSpPr>
          <p:nvPr>
            <p:ph idx="1"/>
          </p:nvPr>
        </p:nvSpPr>
        <p:spPr>
          <a:xfrm>
            <a:off x="248464" y="771550"/>
            <a:ext cx="6254452" cy="1375429"/>
          </a:xfrm>
        </p:spPr>
        <p:txBody>
          <a:bodyPr>
            <a:noAutofit/>
          </a:bodyPr>
          <a:lstStyle/>
          <a:p>
            <a:r>
              <a:rPr lang="en-US" altLang="en-US" sz="2000" dirty="0">
                <a:latin typeface="Times New Roman" panose="02020603050405020304" pitchFamily="18" charset="0"/>
                <a:cs typeface="Times New Roman" panose="02020603050405020304" pitchFamily="18" charset="0"/>
              </a:rPr>
              <a:t>System call sequence to copy the contents of one file to another file</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30" y="1491629"/>
            <a:ext cx="5511540" cy="327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10716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SYSTEM CALLS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52</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6" name="Content Placeholder 5" descr="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28700" y="753409"/>
            <a:ext cx="5400600" cy="374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3602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SYSTEM CALLS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53</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
        <p:nvSpPr>
          <p:cNvPr id="2" name="Content Placeholder 1"/>
          <p:cNvSpPr>
            <a:spLocks noGrp="1"/>
          </p:cNvSpPr>
          <p:nvPr>
            <p:ph idx="1"/>
          </p:nvPr>
        </p:nvSpPr>
        <p:spPr/>
        <p:txBody>
          <a:bodyPr/>
          <a:lstStyle/>
          <a:p>
            <a:endParaRPr lang="en-US"/>
          </a:p>
        </p:txBody>
      </p:sp>
      <p:pic>
        <p:nvPicPr>
          <p:cNvPr id="9" name="Picture 7"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316" y="843558"/>
            <a:ext cx="6243035" cy="375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464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 OF SYSTEM CALLS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54</a:t>
            </a:fld>
            <a:endParaRPr lang="en-US" b="1" dirty="0"/>
          </a:p>
        </p:txBody>
      </p:sp>
      <p:sp>
        <p:nvSpPr>
          <p:cNvPr id="10" name="Content Placeholder 2"/>
          <p:cNvSpPr>
            <a:spLocks noGrp="1"/>
          </p:cNvSpPr>
          <p:nvPr>
            <p:ph idx="1"/>
          </p:nvPr>
        </p:nvSpPr>
        <p:spPr>
          <a:xfrm>
            <a:off x="245784" y="587034"/>
            <a:ext cx="6254452" cy="1375429"/>
          </a:xfrm>
        </p:spPr>
        <p:txBody>
          <a:bodyPr>
            <a:noAutofit/>
          </a:bodyPr>
          <a:lstStyle/>
          <a:p>
            <a:pPr>
              <a:spcBef>
                <a:spcPts val="0"/>
              </a:spcBef>
            </a:pPr>
            <a:r>
              <a:rPr lang="en-US" altLang="en-US" sz="2000" b="1" dirty="0">
                <a:latin typeface="Times New Roman" panose="02020603050405020304" pitchFamily="18" charset="0"/>
                <a:cs typeface="Times New Roman" panose="02020603050405020304" pitchFamily="18" charset="0"/>
              </a:rPr>
              <a:t>Process control</a:t>
            </a:r>
          </a:p>
          <a:p>
            <a:pPr lvl="1">
              <a:spcBef>
                <a:spcPts val="0"/>
              </a:spcBef>
            </a:pPr>
            <a:r>
              <a:rPr lang="en-US" altLang="en-US" sz="2000" dirty="0">
                <a:latin typeface="Times New Roman" panose="02020603050405020304" pitchFamily="18" charset="0"/>
                <a:cs typeface="Times New Roman" panose="02020603050405020304" pitchFamily="18" charset="0"/>
              </a:rPr>
              <a:t>create process, terminate process</a:t>
            </a:r>
          </a:p>
          <a:p>
            <a:pPr lvl="1">
              <a:spcBef>
                <a:spcPts val="0"/>
              </a:spcBef>
            </a:pPr>
            <a:r>
              <a:rPr lang="en-US" altLang="en-US" sz="2000" dirty="0">
                <a:latin typeface="Times New Roman" panose="02020603050405020304" pitchFamily="18" charset="0"/>
                <a:cs typeface="Times New Roman" panose="02020603050405020304" pitchFamily="18" charset="0"/>
              </a:rPr>
              <a:t>end, abort</a:t>
            </a:r>
          </a:p>
          <a:p>
            <a:pPr lvl="1">
              <a:spcBef>
                <a:spcPts val="0"/>
              </a:spcBef>
            </a:pPr>
            <a:r>
              <a:rPr lang="en-US" altLang="en-US" sz="2000" dirty="0">
                <a:latin typeface="Times New Roman" panose="02020603050405020304" pitchFamily="18" charset="0"/>
                <a:cs typeface="Times New Roman" panose="02020603050405020304" pitchFamily="18" charset="0"/>
              </a:rPr>
              <a:t>load, execute</a:t>
            </a:r>
          </a:p>
          <a:p>
            <a:pPr lvl="1">
              <a:spcBef>
                <a:spcPts val="0"/>
              </a:spcBef>
            </a:pPr>
            <a:r>
              <a:rPr lang="en-US" altLang="en-US" sz="2000" dirty="0">
                <a:latin typeface="Times New Roman" panose="02020603050405020304" pitchFamily="18" charset="0"/>
                <a:cs typeface="Times New Roman" panose="02020603050405020304" pitchFamily="18" charset="0"/>
              </a:rPr>
              <a:t>get process attributes, set process attributes</a:t>
            </a:r>
          </a:p>
          <a:p>
            <a:pPr lvl="1">
              <a:spcBef>
                <a:spcPts val="0"/>
              </a:spcBef>
            </a:pPr>
            <a:r>
              <a:rPr lang="en-US" altLang="en-US" sz="2000" dirty="0">
                <a:latin typeface="Times New Roman" panose="02020603050405020304" pitchFamily="18" charset="0"/>
                <a:cs typeface="Times New Roman" panose="02020603050405020304" pitchFamily="18" charset="0"/>
              </a:rPr>
              <a:t>wait for time</a:t>
            </a:r>
          </a:p>
          <a:p>
            <a:pPr lvl="1">
              <a:spcBef>
                <a:spcPts val="0"/>
              </a:spcBef>
            </a:pPr>
            <a:r>
              <a:rPr lang="en-US" altLang="en-US" sz="2000" dirty="0">
                <a:latin typeface="Times New Roman" panose="02020603050405020304" pitchFamily="18" charset="0"/>
                <a:cs typeface="Times New Roman" panose="02020603050405020304" pitchFamily="18" charset="0"/>
              </a:rPr>
              <a:t>wait event, signal event</a:t>
            </a:r>
          </a:p>
          <a:p>
            <a:pPr lvl="1">
              <a:spcBef>
                <a:spcPts val="0"/>
              </a:spcBef>
            </a:pPr>
            <a:r>
              <a:rPr lang="en-US" altLang="en-US" sz="2000" dirty="0">
                <a:latin typeface="Times New Roman" panose="02020603050405020304" pitchFamily="18" charset="0"/>
                <a:cs typeface="Times New Roman" panose="02020603050405020304" pitchFamily="18" charset="0"/>
              </a:rPr>
              <a:t>allocate and free memory</a:t>
            </a:r>
          </a:p>
          <a:p>
            <a:pPr lvl="1">
              <a:spcBef>
                <a:spcPts val="0"/>
              </a:spcBef>
            </a:pPr>
            <a:r>
              <a:rPr lang="en-US" altLang="en-US" sz="2000" dirty="0">
                <a:latin typeface="Times New Roman" panose="02020603050405020304" pitchFamily="18" charset="0"/>
                <a:cs typeface="Times New Roman" panose="02020603050405020304" pitchFamily="18" charset="0"/>
              </a:rPr>
              <a:t>Dump memory if error</a:t>
            </a:r>
          </a:p>
          <a:p>
            <a:pPr lvl="1">
              <a:spcBef>
                <a:spcPts val="0"/>
              </a:spcBef>
            </a:pPr>
            <a:r>
              <a:rPr lang="en-US" altLang="en-US" sz="2000" b="1" dirty="0">
                <a:solidFill>
                  <a:srgbClr val="3366FF"/>
                </a:solidFill>
                <a:latin typeface="Times New Roman" panose="02020603050405020304" pitchFamily="18" charset="0"/>
                <a:cs typeface="Times New Roman" panose="02020603050405020304" pitchFamily="18" charset="0"/>
              </a:rPr>
              <a:t>Debugger</a:t>
            </a:r>
            <a:r>
              <a:rPr lang="en-US" altLang="en-US" sz="2000" dirty="0">
                <a:latin typeface="Times New Roman" panose="02020603050405020304" pitchFamily="18" charset="0"/>
                <a:cs typeface="Times New Roman" panose="02020603050405020304" pitchFamily="18" charset="0"/>
              </a:rPr>
              <a:t> for determining </a:t>
            </a:r>
            <a:r>
              <a:rPr lang="en-US" altLang="en-US" sz="2000" b="1" dirty="0">
                <a:solidFill>
                  <a:srgbClr val="3366FF"/>
                </a:solidFill>
                <a:latin typeface="Times New Roman" panose="02020603050405020304" pitchFamily="18" charset="0"/>
                <a:cs typeface="Times New Roman" panose="02020603050405020304" pitchFamily="18" charset="0"/>
              </a:rPr>
              <a:t>bugs, single step </a:t>
            </a:r>
            <a:r>
              <a:rPr lang="en-US" altLang="en-US" sz="2000" dirty="0">
                <a:latin typeface="Times New Roman" panose="02020603050405020304" pitchFamily="18" charset="0"/>
                <a:cs typeface="Times New Roman" panose="02020603050405020304" pitchFamily="18" charset="0"/>
              </a:rPr>
              <a:t>execution</a:t>
            </a:r>
          </a:p>
          <a:p>
            <a:pPr lvl="1">
              <a:spcBef>
                <a:spcPts val="0"/>
              </a:spcBef>
            </a:pPr>
            <a:r>
              <a:rPr lang="en-US" altLang="en-US" sz="2000" b="1" dirty="0">
                <a:solidFill>
                  <a:srgbClr val="3366FF"/>
                </a:solidFill>
                <a:latin typeface="Times New Roman" panose="02020603050405020304" pitchFamily="18" charset="0"/>
                <a:cs typeface="Times New Roman" panose="02020603050405020304" pitchFamily="18" charset="0"/>
              </a:rPr>
              <a:t>Locks</a:t>
            </a:r>
            <a:r>
              <a:rPr lang="en-US" altLang="en-US" sz="2000" dirty="0">
                <a:latin typeface="Times New Roman" panose="02020603050405020304" pitchFamily="18" charset="0"/>
                <a:cs typeface="Times New Roman" panose="02020603050405020304" pitchFamily="18" charset="0"/>
              </a:rPr>
              <a:t> for managing access to shared data between processes</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40175913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 OF SYSTEM CALLS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55</a:t>
            </a:fld>
            <a:endParaRPr lang="en-US" b="1" dirty="0"/>
          </a:p>
        </p:txBody>
      </p:sp>
      <p:sp>
        <p:nvSpPr>
          <p:cNvPr id="10" name="Content Placeholder 2"/>
          <p:cNvSpPr>
            <a:spLocks noGrp="1"/>
          </p:cNvSpPr>
          <p:nvPr>
            <p:ph idx="1"/>
          </p:nvPr>
        </p:nvSpPr>
        <p:spPr>
          <a:xfrm>
            <a:off x="245784" y="587034"/>
            <a:ext cx="6254452" cy="1375429"/>
          </a:xfrm>
        </p:spPr>
        <p:txBody>
          <a:bodyPr>
            <a:noAutofit/>
          </a:bodyPr>
          <a:lstStyle/>
          <a:p>
            <a:r>
              <a:rPr lang="en-US" altLang="en-US" sz="2000" b="1" dirty="0">
                <a:latin typeface="Times New Roman" panose="02020603050405020304" pitchFamily="18" charset="0"/>
                <a:cs typeface="Times New Roman" panose="02020603050405020304" pitchFamily="18" charset="0"/>
              </a:rPr>
              <a:t>File management</a:t>
            </a:r>
          </a:p>
          <a:p>
            <a:pPr lvl="1"/>
            <a:r>
              <a:rPr lang="en-US" altLang="en-US" sz="2000" dirty="0">
                <a:latin typeface="Times New Roman" panose="02020603050405020304" pitchFamily="18" charset="0"/>
                <a:cs typeface="Times New Roman" panose="02020603050405020304" pitchFamily="18" charset="0"/>
              </a:rPr>
              <a:t>create file, delete file</a:t>
            </a:r>
          </a:p>
          <a:p>
            <a:pPr lvl="1"/>
            <a:r>
              <a:rPr lang="en-US" altLang="en-US" sz="2000" dirty="0">
                <a:latin typeface="Times New Roman" panose="02020603050405020304" pitchFamily="18" charset="0"/>
                <a:cs typeface="Times New Roman" panose="02020603050405020304" pitchFamily="18" charset="0"/>
              </a:rPr>
              <a:t>open, close file</a:t>
            </a:r>
          </a:p>
          <a:p>
            <a:pPr lvl="1"/>
            <a:r>
              <a:rPr lang="en-US" altLang="en-US" sz="2000" dirty="0">
                <a:latin typeface="Times New Roman" panose="02020603050405020304" pitchFamily="18" charset="0"/>
                <a:cs typeface="Times New Roman" panose="02020603050405020304" pitchFamily="18" charset="0"/>
              </a:rPr>
              <a:t>read, write, reposition</a:t>
            </a:r>
          </a:p>
          <a:p>
            <a:pPr lvl="1"/>
            <a:r>
              <a:rPr lang="en-US" altLang="en-US" sz="2000" dirty="0">
                <a:latin typeface="Times New Roman" panose="02020603050405020304" pitchFamily="18" charset="0"/>
                <a:cs typeface="Times New Roman" panose="02020603050405020304" pitchFamily="18" charset="0"/>
              </a:rPr>
              <a:t>get and set file attributes</a:t>
            </a:r>
          </a:p>
          <a:p>
            <a:r>
              <a:rPr lang="en-US" altLang="en-US" sz="2000" b="1" dirty="0">
                <a:latin typeface="Times New Roman" panose="02020603050405020304" pitchFamily="18" charset="0"/>
                <a:cs typeface="Times New Roman" panose="02020603050405020304" pitchFamily="18" charset="0"/>
              </a:rPr>
              <a:t>Device management</a:t>
            </a:r>
          </a:p>
          <a:p>
            <a:pPr lvl="1"/>
            <a:r>
              <a:rPr lang="en-US" altLang="en-US" sz="2000" dirty="0">
                <a:latin typeface="Times New Roman" panose="02020603050405020304" pitchFamily="18" charset="0"/>
                <a:cs typeface="Times New Roman" panose="02020603050405020304" pitchFamily="18" charset="0"/>
              </a:rPr>
              <a:t>request device, release device</a:t>
            </a:r>
          </a:p>
          <a:p>
            <a:pPr lvl="1"/>
            <a:r>
              <a:rPr lang="en-US" altLang="en-US" sz="2000" dirty="0">
                <a:latin typeface="Times New Roman" panose="02020603050405020304" pitchFamily="18" charset="0"/>
                <a:cs typeface="Times New Roman" panose="02020603050405020304" pitchFamily="18" charset="0"/>
              </a:rPr>
              <a:t>read, write, reposition</a:t>
            </a:r>
          </a:p>
          <a:p>
            <a:pPr lvl="1"/>
            <a:r>
              <a:rPr lang="en-US" altLang="en-US" sz="2000" dirty="0">
                <a:latin typeface="Times New Roman" panose="02020603050405020304" pitchFamily="18" charset="0"/>
                <a:cs typeface="Times New Roman" panose="02020603050405020304" pitchFamily="18" charset="0"/>
              </a:rPr>
              <a:t>get device attributes, set device attributes</a:t>
            </a:r>
          </a:p>
          <a:p>
            <a:pPr lvl="1"/>
            <a:r>
              <a:rPr lang="en-US" altLang="en-US" sz="2000" dirty="0">
                <a:latin typeface="Times New Roman" panose="02020603050405020304" pitchFamily="18" charset="0"/>
                <a:cs typeface="Times New Roman" panose="02020603050405020304" pitchFamily="18" charset="0"/>
              </a:rPr>
              <a:t>logically attach or detach devices</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28103674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 OF SYSTEM CALLS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56</a:t>
            </a:fld>
            <a:endParaRPr lang="en-US" b="1" dirty="0"/>
          </a:p>
        </p:txBody>
      </p:sp>
      <p:sp>
        <p:nvSpPr>
          <p:cNvPr id="10" name="Content Placeholder 2"/>
          <p:cNvSpPr>
            <a:spLocks noGrp="1"/>
          </p:cNvSpPr>
          <p:nvPr>
            <p:ph idx="1"/>
          </p:nvPr>
        </p:nvSpPr>
        <p:spPr>
          <a:xfrm>
            <a:off x="260648" y="699542"/>
            <a:ext cx="6254452" cy="1375429"/>
          </a:xfrm>
        </p:spPr>
        <p:txBody>
          <a:bodyPr>
            <a:noAutofit/>
          </a:bodyPr>
          <a:lstStyle/>
          <a:p>
            <a:pPr>
              <a:spcBef>
                <a:spcPts val="0"/>
              </a:spcBef>
            </a:pPr>
            <a:r>
              <a:rPr lang="en-US" altLang="en-US" sz="2000" b="1" dirty="0">
                <a:latin typeface="Times New Roman" panose="02020603050405020304" pitchFamily="18" charset="0"/>
                <a:cs typeface="Times New Roman" panose="02020603050405020304" pitchFamily="18" charset="0"/>
              </a:rPr>
              <a:t>Information maintenance</a:t>
            </a:r>
          </a:p>
          <a:p>
            <a:pPr lvl="1">
              <a:spcBef>
                <a:spcPts val="0"/>
              </a:spcBef>
            </a:pPr>
            <a:r>
              <a:rPr lang="en-US" altLang="en-US" sz="2000" dirty="0">
                <a:latin typeface="Times New Roman" panose="02020603050405020304" pitchFamily="18" charset="0"/>
                <a:cs typeface="Times New Roman" panose="02020603050405020304" pitchFamily="18" charset="0"/>
              </a:rPr>
              <a:t>get time or date, set time or date</a:t>
            </a:r>
          </a:p>
          <a:p>
            <a:pPr lvl="1">
              <a:spcBef>
                <a:spcPts val="0"/>
              </a:spcBef>
            </a:pPr>
            <a:r>
              <a:rPr lang="en-US" altLang="en-US" sz="2000" dirty="0">
                <a:latin typeface="Times New Roman" panose="02020603050405020304" pitchFamily="18" charset="0"/>
                <a:cs typeface="Times New Roman" panose="02020603050405020304" pitchFamily="18" charset="0"/>
              </a:rPr>
              <a:t>get system data, set system data</a:t>
            </a:r>
          </a:p>
          <a:p>
            <a:pPr lvl="1">
              <a:spcBef>
                <a:spcPts val="0"/>
              </a:spcBef>
            </a:pPr>
            <a:r>
              <a:rPr lang="en-US" altLang="en-US" sz="2000" dirty="0">
                <a:latin typeface="Times New Roman" panose="02020603050405020304" pitchFamily="18" charset="0"/>
                <a:cs typeface="Times New Roman" panose="02020603050405020304" pitchFamily="18" charset="0"/>
              </a:rPr>
              <a:t>get and set process, file, or device attributes</a:t>
            </a:r>
          </a:p>
          <a:p>
            <a:pPr>
              <a:spcBef>
                <a:spcPts val="0"/>
              </a:spcBef>
            </a:pPr>
            <a:r>
              <a:rPr lang="en-US" altLang="en-US" sz="2000" b="1" dirty="0">
                <a:latin typeface="Times New Roman" panose="02020603050405020304" pitchFamily="18" charset="0"/>
                <a:cs typeface="Times New Roman" panose="02020603050405020304" pitchFamily="18" charset="0"/>
              </a:rPr>
              <a:t>Communications</a:t>
            </a:r>
          </a:p>
          <a:p>
            <a:pPr lvl="1">
              <a:spcBef>
                <a:spcPts val="0"/>
              </a:spcBef>
            </a:pPr>
            <a:r>
              <a:rPr lang="en-US" altLang="en-US" sz="2000" dirty="0">
                <a:latin typeface="Times New Roman" panose="02020603050405020304" pitchFamily="18" charset="0"/>
                <a:cs typeface="Times New Roman" panose="02020603050405020304" pitchFamily="18" charset="0"/>
              </a:rPr>
              <a:t>create, delete communication connection</a:t>
            </a:r>
          </a:p>
          <a:p>
            <a:pPr lvl="1">
              <a:spcBef>
                <a:spcPts val="0"/>
              </a:spcBef>
            </a:pPr>
            <a:r>
              <a:rPr lang="en-US" altLang="en-US" sz="2000" dirty="0">
                <a:latin typeface="Times New Roman" panose="02020603050405020304" pitchFamily="18" charset="0"/>
                <a:cs typeface="Times New Roman" panose="02020603050405020304" pitchFamily="18" charset="0"/>
              </a:rPr>
              <a:t>send, receive messages if message passing model to host name or process name</a:t>
            </a:r>
          </a:p>
          <a:p>
            <a:pPr lvl="2">
              <a:spcBef>
                <a:spcPts val="0"/>
              </a:spcBef>
            </a:pPr>
            <a:r>
              <a:rPr lang="en-US" altLang="en-US" sz="2000" dirty="0">
                <a:latin typeface="Times New Roman" panose="02020603050405020304" pitchFamily="18" charset="0"/>
                <a:cs typeface="Times New Roman" panose="02020603050405020304" pitchFamily="18" charset="0"/>
              </a:rPr>
              <a:t>From client to server</a:t>
            </a:r>
          </a:p>
          <a:p>
            <a:pPr lvl="1">
              <a:spcBef>
                <a:spcPts val="0"/>
              </a:spcBef>
            </a:pPr>
            <a:r>
              <a:rPr lang="en-US" altLang="en-US" sz="2000" dirty="0">
                <a:latin typeface="Times New Roman" panose="02020603050405020304" pitchFamily="18" charset="0"/>
                <a:cs typeface="Times New Roman" panose="02020603050405020304" pitchFamily="18" charset="0"/>
              </a:rPr>
              <a:t>Shared-memory model create and gain access to memory regions</a:t>
            </a:r>
          </a:p>
          <a:p>
            <a:pPr lvl="1">
              <a:spcBef>
                <a:spcPts val="0"/>
              </a:spcBef>
            </a:pPr>
            <a:r>
              <a:rPr lang="en-US" altLang="en-US" sz="2000" dirty="0">
                <a:latin typeface="Times New Roman" panose="02020603050405020304" pitchFamily="18" charset="0"/>
                <a:cs typeface="Times New Roman" panose="02020603050405020304" pitchFamily="18" charset="0"/>
              </a:rPr>
              <a:t>transfer status information</a:t>
            </a:r>
          </a:p>
          <a:p>
            <a:pPr lvl="1">
              <a:spcBef>
                <a:spcPts val="0"/>
              </a:spcBef>
            </a:pPr>
            <a:r>
              <a:rPr lang="en-US" altLang="en-US" sz="2000" dirty="0">
                <a:latin typeface="Times New Roman" panose="02020603050405020304" pitchFamily="18" charset="0"/>
                <a:cs typeface="Times New Roman" panose="02020603050405020304" pitchFamily="18" charset="0"/>
              </a:rPr>
              <a:t>attach and detach remote devices</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17447227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 OF SYSTEM CALLS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57</a:t>
            </a:fld>
            <a:endParaRPr lang="en-US" b="1" dirty="0"/>
          </a:p>
        </p:txBody>
      </p:sp>
      <p:sp>
        <p:nvSpPr>
          <p:cNvPr id="10" name="Content Placeholder 2"/>
          <p:cNvSpPr>
            <a:spLocks noGrp="1"/>
          </p:cNvSpPr>
          <p:nvPr>
            <p:ph idx="1"/>
          </p:nvPr>
        </p:nvSpPr>
        <p:spPr>
          <a:xfrm>
            <a:off x="260648" y="699542"/>
            <a:ext cx="6254452" cy="1375429"/>
          </a:xfrm>
        </p:spPr>
        <p:txBody>
          <a:bodyPr>
            <a:noAutofit/>
          </a:bodyPr>
          <a:lstStyle/>
          <a:p>
            <a:r>
              <a:rPr lang="en-US" altLang="en-US" sz="2000" b="1" dirty="0">
                <a:latin typeface="Times New Roman" panose="02020603050405020304" pitchFamily="18" charset="0"/>
                <a:cs typeface="Times New Roman" panose="02020603050405020304" pitchFamily="18" charset="0"/>
              </a:rPr>
              <a:t>Protection</a:t>
            </a:r>
          </a:p>
          <a:p>
            <a:pPr lvl="1"/>
            <a:r>
              <a:rPr lang="en-US" altLang="en-US" sz="2000" dirty="0">
                <a:latin typeface="Times New Roman" panose="02020603050405020304" pitchFamily="18" charset="0"/>
                <a:cs typeface="Times New Roman" panose="02020603050405020304" pitchFamily="18" charset="0"/>
              </a:rPr>
              <a:t>Control access to resources</a:t>
            </a:r>
          </a:p>
          <a:p>
            <a:pPr lvl="1"/>
            <a:r>
              <a:rPr lang="en-US" altLang="en-US" sz="2000" dirty="0">
                <a:latin typeface="Times New Roman" panose="02020603050405020304" pitchFamily="18" charset="0"/>
                <a:cs typeface="Times New Roman" panose="02020603050405020304" pitchFamily="18" charset="0"/>
              </a:rPr>
              <a:t>Get and set permissions</a:t>
            </a:r>
          </a:p>
          <a:p>
            <a:pPr lvl="1"/>
            <a:r>
              <a:rPr lang="en-US" altLang="en-US" sz="2000" dirty="0">
                <a:latin typeface="Times New Roman" panose="02020603050405020304" pitchFamily="18" charset="0"/>
                <a:cs typeface="Times New Roman" panose="02020603050405020304" pitchFamily="18" charset="0"/>
              </a:rPr>
              <a:t>Allow and deny user access</a:t>
            </a: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16486865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TYPES OF SYSTEM CALLS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58</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6" name="Picture 6" descr="OS8-p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648" y="563577"/>
            <a:ext cx="6254452" cy="447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330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STRUCTURE OF OS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59</a:t>
            </a:fld>
            <a:endParaRPr lang="en-US" b="1" dirty="0"/>
          </a:p>
        </p:txBody>
      </p:sp>
      <p:sp>
        <p:nvSpPr>
          <p:cNvPr id="10" name="Content Placeholder 2"/>
          <p:cNvSpPr>
            <a:spLocks noGrp="1"/>
          </p:cNvSpPr>
          <p:nvPr>
            <p:ph idx="1"/>
          </p:nvPr>
        </p:nvSpPr>
        <p:spPr>
          <a:xfrm>
            <a:off x="260648" y="699542"/>
            <a:ext cx="6254452" cy="1375429"/>
          </a:xfrm>
        </p:spPr>
        <p:txBody>
          <a:bodyPr>
            <a:noAutofit/>
          </a:bodyPr>
          <a:lstStyle/>
          <a:p>
            <a:pPr algn="just"/>
            <a:r>
              <a:rPr lang="en-US" sz="2000" dirty="0">
                <a:latin typeface="Times New Roman" panose="02020603050405020304" pitchFamily="18" charset="0"/>
                <a:cs typeface="Times New Roman" panose="02020603050405020304" pitchFamily="18" charset="0"/>
              </a:rPr>
              <a:t>The structure of the OS depends </a:t>
            </a:r>
            <a:r>
              <a:rPr lang="en-US" sz="2000" dirty="0" smtClean="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how the various common components of the operating system are interconnected and melded into the kernel</a:t>
            </a:r>
            <a:r>
              <a:rPr lang="en-US" sz="2000" dirty="0" smtClean="0">
                <a:latin typeface="Times New Roman" panose="02020603050405020304" pitchFamily="18" charset="0"/>
                <a:cs typeface="Times New Roman" panose="02020603050405020304" pitchFamily="18" charset="0"/>
              </a:rPr>
              <a:t>.</a:t>
            </a:r>
          </a:p>
          <a:p>
            <a:pPr algn="just"/>
            <a:endParaRPr lang="en-US" altLang="en-US" sz="2000" dirty="0">
              <a:latin typeface="Times New Roman" panose="02020603050405020304" pitchFamily="18" charset="0"/>
              <a:cs typeface="Times New Roman" panose="02020603050405020304" pitchFamily="18" charset="0"/>
            </a:endParaRPr>
          </a:p>
          <a:p>
            <a:pPr marL="0" indent="0" algn="just">
              <a:buNone/>
            </a:pPr>
            <a:r>
              <a:rPr lang="en-US" altLang="en-US" sz="2000" b="1" dirty="0" smtClean="0">
                <a:latin typeface="Times New Roman" panose="02020603050405020304" pitchFamily="18" charset="0"/>
                <a:cs typeface="Times New Roman" panose="02020603050405020304" pitchFamily="18" charset="0"/>
              </a:rPr>
              <a:t>Types</a:t>
            </a:r>
          </a:p>
          <a:p>
            <a:pPr algn="just"/>
            <a:r>
              <a:rPr lang="en-US" altLang="en-US" sz="2000" dirty="0" smtClean="0">
                <a:latin typeface="Times New Roman" panose="02020603050405020304" pitchFamily="18" charset="0"/>
                <a:cs typeface="Times New Roman" panose="02020603050405020304" pitchFamily="18" charset="0"/>
              </a:rPr>
              <a:t>Simple Structure</a:t>
            </a:r>
          </a:p>
          <a:p>
            <a:pPr algn="just"/>
            <a:r>
              <a:rPr lang="en-US" altLang="en-US" sz="2000" dirty="0" smtClean="0">
                <a:latin typeface="Times New Roman" panose="02020603050405020304" pitchFamily="18" charset="0"/>
                <a:cs typeface="Times New Roman" panose="02020603050405020304" pitchFamily="18" charset="0"/>
              </a:rPr>
              <a:t>Layered Structure</a:t>
            </a:r>
          </a:p>
          <a:p>
            <a:pPr algn="just"/>
            <a:r>
              <a:rPr lang="en-US" altLang="en-US" sz="2000" dirty="0" smtClean="0">
                <a:latin typeface="Times New Roman" panose="02020603050405020304" pitchFamily="18" charset="0"/>
                <a:cs typeface="Times New Roman" panose="02020603050405020304" pitchFamily="18" charset="0"/>
              </a:rPr>
              <a:t>Micro Kernel</a:t>
            </a:r>
          </a:p>
          <a:p>
            <a:pPr algn="just"/>
            <a:r>
              <a:rPr lang="en-US" altLang="en-US" sz="2000" dirty="0" smtClean="0">
                <a:latin typeface="Times New Roman" panose="02020603050405020304" pitchFamily="18" charset="0"/>
                <a:cs typeface="Times New Roman" panose="02020603050405020304" pitchFamily="18" charset="0"/>
              </a:rPr>
              <a:t>Modular structure / Approach</a:t>
            </a:r>
          </a:p>
          <a:p>
            <a:pPr marL="0" indent="0" algn="just">
              <a:buNone/>
            </a:pPr>
            <a:endParaRPr lang="en-US" altLang="en-US" sz="2000" dirty="0" smtClean="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2751936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545288"/>
            <a:ext cx="6858000" cy="457146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a:r>
            <a:br>
              <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b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SYLLABUS OVERVIEW</a:t>
            </a:r>
          </a:p>
          <a:p>
            <a:pPr algn="ctr">
              <a:defRPr/>
            </a:pPr>
            <a:endParaRPr lang="en-US" sz="1700" b="1" dirty="0">
              <a:solidFill>
                <a:schemeClr val="bg1"/>
              </a:solidFill>
              <a:effectLst>
                <a:outerShdw blurRad="38100" dist="38100" dir="2700000" algn="tl">
                  <a:srgbClr val="000000">
                    <a:alpha val="43137"/>
                  </a:srgbClr>
                </a:outerShdw>
              </a:effectLst>
              <a:latin typeface="Times New Roman" panose="02020603050405020304"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6</a:t>
            </a:fld>
            <a:endParaRPr lang="en-US" b="1" dirty="0"/>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
        <p:nvSpPr>
          <p:cNvPr id="13" name="Content Placeholder 2"/>
          <p:cNvSpPr>
            <a:spLocks noGrp="1"/>
          </p:cNvSpPr>
          <p:nvPr>
            <p:ph idx="1"/>
          </p:nvPr>
        </p:nvSpPr>
        <p:spPr>
          <a:xfrm>
            <a:off x="188640" y="627534"/>
            <a:ext cx="6449690" cy="3112295"/>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TEXT BOOKS:</a:t>
            </a: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eriod"/>
            </a:pPr>
            <a:r>
              <a:rPr lang="en-US" sz="2000" dirty="0">
                <a:latin typeface="Times New Roman" panose="02020603050405020304" pitchFamily="18" charset="0"/>
                <a:cs typeface="Times New Roman" panose="02020603050405020304" pitchFamily="18" charset="0"/>
              </a:rPr>
              <a:t>Operating System Concepts- Abraham </a:t>
            </a:r>
            <a:r>
              <a:rPr lang="en-US" sz="2000" dirty="0" err="1">
                <a:latin typeface="Times New Roman" panose="02020603050405020304" pitchFamily="18" charset="0"/>
                <a:cs typeface="Times New Roman" panose="02020603050405020304" pitchFamily="18" charset="0"/>
              </a:rPr>
              <a:t>Silberchatz</a:t>
            </a:r>
            <a:r>
              <a:rPr lang="en-US" sz="2000" dirty="0">
                <a:latin typeface="Times New Roman" panose="02020603050405020304" pitchFamily="18" charset="0"/>
                <a:cs typeface="Times New Roman" panose="02020603050405020304" pitchFamily="18" charset="0"/>
              </a:rPr>
              <a:t>, Peter B. Galvin, Greg Gagne 9th Edition, John Wiley publishers, 2012.</a:t>
            </a:r>
          </a:p>
          <a:p>
            <a:pPr marL="457200" lvl="0" indent="-457200" algn="just">
              <a:buFont typeface="+mj-lt"/>
              <a:buAutoNum type="arabicPeriod"/>
            </a:pPr>
            <a:r>
              <a:rPr lang="en-US" sz="2000" dirty="0">
                <a:latin typeface="Times New Roman" panose="02020603050405020304" pitchFamily="18" charset="0"/>
                <a:cs typeface="Times New Roman" panose="02020603050405020304" pitchFamily="18" charset="0"/>
              </a:rPr>
              <a:t>Operating Systems’ – Internal and Design Principles, Stallings, Sixth Edition, Pearson education, 2005.</a:t>
            </a:r>
          </a:p>
          <a:p>
            <a:pPr marL="457200" indent="-457200" algn="just">
              <a:spcBef>
                <a:spcPts val="900"/>
              </a:spcBef>
              <a:spcAft>
                <a:spcPts val="900"/>
              </a:spcAft>
              <a:buFont typeface="+mj-lt"/>
              <a:buAutoNum type="arabicPeriod"/>
            </a:pPr>
            <a:endParaRPr lang="en-US" sz="2000" dirty="0">
              <a:latin typeface="Times New Roman" panose="02020603050405020304" pitchFamily="18" charset="0"/>
              <a:ea typeface="Times New Roman"/>
              <a:cs typeface="Times New Roman" panose="02020603050405020304" pitchFamily="18" charset="0"/>
            </a:endParaRPr>
          </a:p>
        </p:txBody>
      </p:sp>
    </p:spTree>
    <p:extLst>
      <p:ext uri="{BB962C8B-B14F-4D97-AF65-F5344CB8AC3E}">
        <p14:creationId xmlns:p14="http://schemas.microsoft.com/office/powerpoint/2010/main" val="9401491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SIMPLE STRUCTURE OF OS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60</a:t>
            </a:fld>
            <a:endParaRPr lang="en-US" b="1" dirty="0"/>
          </a:p>
        </p:txBody>
      </p:sp>
      <p:sp>
        <p:nvSpPr>
          <p:cNvPr id="10" name="Content Placeholder 2"/>
          <p:cNvSpPr>
            <a:spLocks noGrp="1"/>
          </p:cNvSpPr>
          <p:nvPr>
            <p:ph idx="1"/>
          </p:nvPr>
        </p:nvSpPr>
        <p:spPr>
          <a:xfrm>
            <a:off x="260648" y="699542"/>
            <a:ext cx="6254452" cy="1375429"/>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MS-DOS</a:t>
            </a:r>
          </a:p>
          <a:p>
            <a:pPr algn="just"/>
            <a:endParaRPr lang="en-US" altLang="en-US" sz="2000" dirty="0">
              <a:latin typeface="Times New Roman" panose="02020603050405020304" pitchFamily="18" charset="0"/>
              <a:cs typeface="Times New Roman" panose="02020603050405020304" pitchFamily="18" charset="0"/>
            </a:endParaRPr>
          </a:p>
          <a:p>
            <a:pPr marL="0" indent="0" algn="just">
              <a:buNone/>
            </a:pPr>
            <a:endParaRPr lang="en-US" altLang="en-US" sz="2000" dirty="0" smtClean="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2" name="Picture 1"/>
          <p:cNvPicPr>
            <a:picLocks noChangeAspect="1"/>
          </p:cNvPicPr>
          <p:nvPr/>
        </p:nvPicPr>
        <p:blipFill>
          <a:blip r:embed="rId4"/>
          <a:stretch>
            <a:fillRect/>
          </a:stretch>
        </p:blipFill>
        <p:spPr>
          <a:xfrm>
            <a:off x="1914311" y="1203598"/>
            <a:ext cx="3029377" cy="3619131"/>
          </a:xfrm>
          <a:prstGeom prst="rect">
            <a:avLst/>
          </a:prstGeom>
        </p:spPr>
      </p:pic>
    </p:spTree>
    <p:extLst>
      <p:ext uri="{BB962C8B-B14F-4D97-AF65-F5344CB8AC3E}">
        <p14:creationId xmlns:p14="http://schemas.microsoft.com/office/powerpoint/2010/main" val="552607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LAYERED STRUCTURE</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61</a:t>
            </a:fld>
            <a:endParaRPr lang="en-US" b="1" dirty="0"/>
          </a:p>
        </p:txBody>
      </p:sp>
      <p:sp>
        <p:nvSpPr>
          <p:cNvPr id="10" name="Content Placeholder 2"/>
          <p:cNvSpPr>
            <a:spLocks noGrp="1"/>
          </p:cNvSpPr>
          <p:nvPr>
            <p:ph idx="1"/>
          </p:nvPr>
        </p:nvSpPr>
        <p:spPr>
          <a:xfrm>
            <a:off x="260648" y="699542"/>
            <a:ext cx="6254452" cy="1375429"/>
          </a:xfrm>
        </p:spPr>
        <p:txBody>
          <a:bodyPr>
            <a:noAutofit/>
          </a:bodyPr>
          <a:lstStyle/>
          <a:p>
            <a:pPr marL="0" indent="0" algn="just">
              <a:buNone/>
            </a:pPr>
            <a:endParaRPr lang="en-US" sz="2000" dirty="0" smtClean="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marL="0" indent="0" algn="just">
              <a:buNone/>
            </a:pPr>
            <a:endParaRPr lang="en-US" altLang="en-US" sz="2000" dirty="0" smtClean="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2" name="Picture 1"/>
          <p:cNvPicPr>
            <a:picLocks noChangeAspect="1"/>
          </p:cNvPicPr>
          <p:nvPr/>
        </p:nvPicPr>
        <p:blipFill>
          <a:blip r:embed="rId4"/>
          <a:stretch>
            <a:fillRect/>
          </a:stretch>
        </p:blipFill>
        <p:spPr>
          <a:xfrm>
            <a:off x="1232756" y="1131590"/>
            <a:ext cx="4392488" cy="3744416"/>
          </a:xfrm>
          <a:prstGeom prst="rect">
            <a:avLst/>
          </a:prstGeom>
        </p:spPr>
      </p:pic>
    </p:spTree>
    <p:extLst>
      <p:ext uri="{BB962C8B-B14F-4D97-AF65-F5344CB8AC3E}">
        <p14:creationId xmlns:p14="http://schemas.microsoft.com/office/powerpoint/2010/main" val="3877385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9035"/>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LAYERED STRUCTURE OF OS</a:t>
            </a:r>
            <a:endParaRPr lang="en-US" sz="1700"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62</a:t>
            </a:fld>
            <a:endParaRPr lang="en-US" b="1" dirty="0"/>
          </a:p>
        </p:txBody>
      </p:sp>
      <p:sp>
        <p:nvSpPr>
          <p:cNvPr id="10" name="Content Placeholder 2"/>
          <p:cNvSpPr>
            <a:spLocks noGrp="1"/>
          </p:cNvSpPr>
          <p:nvPr>
            <p:ph idx="1"/>
          </p:nvPr>
        </p:nvSpPr>
        <p:spPr>
          <a:xfrm>
            <a:off x="260648" y="699542"/>
            <a:ext cx="6254452" cy="1375429"/>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Unix</a:t>
            </a:r>
          </a:p>
          <a:p>
            <a:pPr algn="just"/>
            <a:endParaRPr lang="en-US" altLang="en-US" sz="2000" dirty="0">
              <a:latin typeface="Times New Roman" panose="02020603050405020304" pitchFamily="18" charset="0"/>
              <a:cs typeface="Times New Roman" panose="02020603050405020304" pitchFamily="18" charset="0"/>
            </a:endParaRPr>
          </a:p>
          <a:p>
            <a:pPr marL="0" indent="0" algn="just">
              <a:buNone/>
            </a:pPr>
            <a:endParaRPr lang="en-US" altLang="en-US" sz="2000" dirty="0" smtClean="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9" name="Content Placeholder 5"/>
          <p:cNvPicPr>
            <a:picLocks noChangeAspect="1"/>
          </p:cNvPicPr>
          <p:nvPr/>
        </p:nvPicPr>
        <p:blipFill>
          <a:blip r:embed="rId4"/>
          <a:stretch>
            <a:fillRect/>
          </a:stretch>
        </p:blipFill>
        <p:spPr>
          <a:xfrm>
            <a:off x="548680" y="1240414"/>
            <a:ext cx="5472608" cy="3526850"/>
          </a:xfrm>
          <a:prstGeom prst="rect">
            <a:avLst/>
          </a:prstGeom>
        </p:spPr>
      </p:pic>
    </p:spTree>
    <p:extLst>
      <p:ext uri="{BB962C8B-B14F-4D97-AF65-F5344CB8AC3E}">
        <p14:creationId xmlns:p14="http://schemas.microsoft.com/office/powerpoint/2010/main" val="17822269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endParaRPr lang="en-US" sz="1725" b="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63</a:t>
            </a:fld>
            <a:endParaRPr lang="en-US" b="1" dirty="0"/>
          </a:p>
        </p:txBody>
      </p:sp>
      <p:pic>
        <p:nvPicPr>
          <p:cNvPr id="5" name="Picture 2" descr="Image result for MSUniv.ac.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586"/>
            <a:ext cx="548680" cy="55494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63793" y="1995686"/>
            <a:ext cx="6172200" cy="1584176"/>
          </a:xfrm>
        </p:spPr>
        <p:txBody>
          <a:bodyPr>
            <a:normAutofit/>
          </a:bodyPr>
          <a:lstStyle/>
          <a:p>
            <a:pPr marL="0" indent="0" algn="ctr">
              <a:buNone/>
            </a:pPr>
            <a:r>
              <a:rPr lang="en-US" sz="3000" b="1" dirty="0" smtClean="0">
                <a:latin typeface="Times New Roman" panose="02020603050405020304" pitchFamily="18" charset="0"/>
                <a:cs typeface="Times New Roman" panose="02020603050405020304" pitchFamily="18" charset="0"/>
              </a:rPr>
              <a:t>THANK YOU</a:t>
            </a:r>
          </a:p>
          <a:p>
            <a:pPr marL="0" indent="0" algn="ctr">
              <a:buNone/>
            </a:pPr>
            <a:r>
              <a:rPr lang="en-US" sz="3000" b="1" dirty="0" smtClean="0">
                <a:latin typeface="Times New Roman" panose="02020603050405020304" pitchFamily="18" charset="0"/>
                <a:cs typeface="Times New Roman" panose="02020603050405020304" pitchFamily="18" charset="0"/>
              </a:rPr>
              <a:t>QUESTIONS PLEASE?</a:t>
            </a:r>
            <a:endParaRPr lang="en-US"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41681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033" y="548162"/>
            <a:ext cx="6858000" cy="457146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a:spLocks/>
          </p:cNvSpPr>
          <p:nvPr/>
        </p:nvSpPr>
        <p:spPr bwMode="auto">
          <a:xfrm>
            <a:off x="0" y="-20538"/>
            <a:ext cx="6858000" cy="56582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INTRODUCTION TO OS</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7</a:t>
            </a:fld>
            <a:endParaRPr lang="en-US" b="1" dirty="0"/>
          </a:p>
        </p:txBody>
      </p:sp>
      <p:sp>
        <p:nvSpPr>
          <p:cNvPr id="10" name="Content Placeholder 2"/>
          <p:cNvSpPr>
            <a:spLocks noGrp="1"/>
          </p:cNvSpPr>
          <p:nvPr>
            <p:ph idx="1"/>
          </p:nvPr>
        </p:nvSpPr>
        <p:spPr>
          <a:xfrm>
            <a:off x="188640" y="627534"/>
            <a:ext cx="6449690" cy="3112295"/>
          </a:xfrm>
        </p:spPr>
        <p:txBody>
          <a:bodyPr>
            <a:noAutofit/>
          </a:bodyPr>
          <a:lstStyle/>
          <a:p>
            <a:pPr marL="0" indent="0">
              <a:buNone/>
            </a:pPr>
            <a:r>
              <a:rPr lang="en-US" sz="2000" b="1" dirty="0" smtClean="0">
                <a:latin typeface="Times New Roman" panose="02020603050405020304" pitchFamily="18" charset="0"/>
                <a:cs typeface="Times New Roman" panose="02020603050405020304" pitchFamily="18" charset="0"/>
              </a:rPr>
              <a:t>Definition</a:t>
            </a:r>
          </a:p>
          <a:p>
            <a:pPr algn="just"/>
            <a:r>
              <a:rPr lang="en-US" sz="1800" dirty="0" smtClean="0">
                <a:latin typeface="Times New Roman" panose="02020603050405020304" pitchFamily="18" charset="0"/>
                <a:cs typeface="Times New Roman" panose="02020603050405020304" pitchFamily="18" charset="0"/>
              </a:rPr>
              <a:t>An </a:t>
            </a:r>
            <a:r>
              <a:rPr lang="en-US" sz="1800" dirty="0">
                <a:latin typeface="Times New Roman" panose="02020603050405020304" pitchFamily="18" charset="0"/>
                <a:cs typeface="Times New Roman" panose="02020603050405020304" pitchFamily="18" charset="0"/>
              </a:rPr>
              <a:t>operating system is a program that manages a computer’s hardware. </a:t>
            </a:r>
            <a:r>
              <a:rPr lang="en-US" sz="1800" dirty="0" smtClean="0">
                <a:latin typeface="Times New Roman" panose="02020603050405020304" pitchFamily="18" charset="0"/>
                <a:cs typeface="Times New Roman" panose="02020603050405020304" pitchFamily="18" charset="0"/>
              </a:rPr>
              <a:t>It also </a:t>
            </a:r>
            <a:r>
              <a:rPr lang="en-US" sz="1800" dirty="0">
                <a:latin typeface="Times New Roman" panose="02020603050405020304" pitchFamily="18" charset="0"/>
                <a:cs typeface="Times New Roman" panose="02020603050405020304" pitchFamily="18" charset="0"/>
              </a:rPr>
              <a:t>provides a basis for application programs and acts as an </a:t>
            </a:r>
            <a:r>
              <a:rPr lang="en-US" sz="1800" b="1" dirty="0" smtClean="0">
                <a:latin typeface="Times New Roman" panose="02020603050405020304" pitchFamily="18" charset="0"/>
                <a:cs typeface="Times New Roman" panose="02020603050405020304" pitchFamily="18" charset="0"/>
              </a:rPr>
              <a:t>intermediary between </a:t>
            </a:r>
            <a:r>
              <a:rPr lang="en-US" sz="1800" b="1" dirty="0">
                <a:latin typeface="Times New Roman" panose="02020603050405020304" pitchFamily="18" charset="0"/>
                <a:cs typeface="Times New Roman" panose="02020603050405020304" pitchFamily="18" charset="0"/>
              </a:rPr>
              <a:t>the computer user and the computer hardware</a:t>
            </a:r>
            <a:r>
              <a:rPr lang="en-US"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ea typeface="Times New Roman"/>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pic>
        <p:nvPicPr>
          <p:cNvPr id="1026" name="Picture 2" descr="Conceptual view of an Operating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806" y="2035952"/>
            <a:ext cx="3016386" cy="300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0027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OBJECTIVES OF OS</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8</a:t>
            </a:fld>
            <a:endParaRPr lang="en-US" b="1" dirty="0"/>
          </a:p>
        </p:txBody>
      </p:sp>
      <p:sp>
        <p:nvSpPr>
          <p:cNvPr id="10" name="Content Placeholder 2"/>
          <p:cNvSpPr>
            <a:spLocks noGrp="1"/>
          </p:cNvSpPr>
          <p:nvPr>
            <p:ph idx="1"/>
          </p:nvPr>
        </p:nvSpPr>
        <p:spPr>
          <a:xfrm>
            <a:off x="219670" y="627534"/>
            <a:ext cx="6418660" cy="3112295"/>
          </a:xfrm>
        </p:spPr>
        <p:txBody>
          <a:bodyPr>
            <a:noAutofit/>
          </a:bodyPr>
          <a:lstStyle/>
          <a:p>
            <a:pPr algn="just"/>
            <a:r>
              <a:rPr lang="en-US" sz="1800" dirty="0">
                <a:latin typeface="Times New Roman" panose="02020603050405020304" pitchFamily="18" charset="0"/>
                <a:cs typeface="Times New Roman" panose="02020603050405020304" pitchFamily="18" charset="0"/>
              </a:rPr>
              <a:t>To make the computer system </a:t>
            </a:r>
            <a:r>
              <a:rPr lang="en-US" sz="1800" b="1" dirty="0">
                <a:latin typeface="Times New Roman" panose="02020603050405020304" pitchFamily="18" charset="0"/>
                <a:cs typeface="Times New Roman" panose="02020603050405020304" pitchFamily="18" charset="0"/>
              </a:rPr>
              <a:t>convenient to use </a:t>
            </a:r>
            <a:r>
              <a:rPr lang="en-US" sz="1800" dirty="0">
                <a:latin typeface="Times New Roman" panose="02020603050405020304" pitchFamily="18" charset="0"/>
                <a:cs typeface="Times New Roman" panose="02020603050405020304" pitchFamily="18" charset="0"/>
              </a:rPr>
              <a:t>in an efficient manner.</a:t>
            </a:r>
          </a:p>
          <a:p>
            <a:pPr algn="just"/>
            <a:r>
              <a:rPr lang="en-US" sz="1800" dirty="0">
                <a:latin typeface="Times New Roman" panose="02020603050405020304" pitchFamily="18" charset="0"/>
                <a:cs typeface="Times New Roman" panose="02020603050405020304" pitchFamily="18" charset="0"/>
              </a:rPr>
              <a:t>To </a:t>
            </a:r>
            <a:r>
              <a:rPr lang="en-US" sz="1800" b="1" dirty="0">
                <a:latin typeface="Times New Roman" panose="02020603050405020304" pitchFamily="18" charset="0"/>
                <a:cs typeface="Times New Roman" panose="02020603050405020304" pitchFamily="18" charset="0"/>
              </a:rPr>
              <a:t>hide the details of the hardware </a:t>
            </a:r>
            <a:r>
              <a:rPr lang="en-US" sz="1800" dirty="0">
                <a:latin typeface="Times New Roman" panose="02020603050405020304" pitchFamily="18" charset="0"/>
                <a:cs typeface="Times New Roman" panose="02020603050405020304" pitchFamily="18" charset="0"/>
              </a:rPr>
              <a:t>resources from the users.</a:t>
            </a:r>
          </a:p>
          <a:p>
            <a:pPr algn="just"/>
            <a:r>
              <a:rPr lang="en-US" sz="1800" dirty="0">
                <a:latin typeface="Times New Roman" panose="02020603050405020304" pitchFamily="18" charset="0"/>
                <a:cs typeface="Times New Roman" panose="02020603050405020304" pitchFamily="18" charset="0"/>
              </a:rPr>
              <a:t>To provide users a </a:t>
            </a:r>
            <a:r>
              <a:rPr lang="en-US" sz="1800" b="1" dirty="0">
                <a:latin typeface="Times New Roman" panose="02020603050405020304" pitchFamily="18" charset="0"/>
                <a:cs typeface="Times New Roman" panose="02020603050405020304" pitchFamily="18" charset="0"/>
              </a:rPr>
              <a:t>convenient interface </a:t>
            </a:r>
            <a:r>
              <a:rPr lang="en-US" sz="1800" dirty="0">
                <a:latin typeface="Times New Roman" panose="02020603050405020304" pitchFamily="18" charset="0"/>
                <a:cs typeface="Times New Roman" panose="02020603050405020304" pitchFamily="18" charset="0"/>
              </a:rPr>
              <a:t>to use the computer system.</a:t>
            </a:r>
          </a:p>
          <a:p>
            <a:pPr algn="just"/>
            <a:r>
              <a:rPr lang="en-US" sz="1800" dirty="0">
                <a:latin typeface="Times New Roman" panose="02020603050405020304" pitchFamily="18" charset="0"/>
                <a:cs typeface="Times New Roman" panose="02020603050405020304" pitchFamily="18" charset="0"/>
              </a:rPr>
              <a:t>To act as an </a:t>
            </a:r>
            <a:r>
              <a:rPr lang="en-US" sz="1800" b="1" dirty="0">
                <a:latin typeface="Times New Roman" panose="02020603050405020304" pitchFamily="18" charset="0"/>
                <a:cs typeface="Times New Roman" panose="02020603050405020304" pitchFamily="18" charset="0"/>
              </a:rPr>
              <a:t>intermediary between the hardware and its users</a:t>
            </a:r>
            <a:r>
              <a:rPr lang="en-US" sz="1800" dirty="0">
                <a:latin typeface="Times New Roman" panose="02020603050405020304" pitchFamily="18" charset="0"/>
                <a:cs typeface="Times New Roman" panose="02020603050405020304" pitchFamily="18" charset="0"/>
              </a:rPr>
              <a:t>, making it easier for the users to access and use other resources.</a:t>
            </a:r>
          </a:p>
          <a:p>
            <a:pPr algn="just"/>
            <a:r>
              <a:rPr lang="en-US" sz="1800" dirty="0">
                <a:latin typeface="Times New Roman" panose="02020603050405020304" pitchFamily="18" charset="0"/>
                <a:cs typeface="Times New Roman" panose="02020603050405020304" pitchFamily="18" charset="0"/>
              </a:rPr>
              <a:t>To </a:t>
            </a:r>
            <a:r>
              <a:rPr lang="en-US" sz="1800" b="1" dirty="0">
                <a:latin typeface="Times New Roman" panose="02020603050405020304" pitchFamily="18" charset="0"/>
                <a:cs typeface="Times New Roman" panose="02020603050405020304" pitchFamily="18" charset="0"/>
              </a:rPr>
              <a:t>manage the resources</a:t>
            </a:r>
            <a:r>
              <a:rPr lang="en-US" sz="1800" dirty="0">
                <a:latin typeface="Times New Roman" panose="02020603050405020304" pitchFamily="18" charset="0"/>
                <a:cs typeface="Times New Roman" panose="02020603050405020304" pitchFamily="18" charset="0"/>
              </a:rPr>
              <a:t> of a computer system.</a:t>
            </a:r>
          </a:p>
          <a:p>
            <a:pPr algn="just"/>
            <a:r>
              <a:rPr lang="en-US" sz="1800" dirty="0">
                <a:latin typeface="Times New Roman" panose="02020603050405020304" pitchFamily="18" charset="0"/>
                <a:cs typeface="Times New Roman" panose="02020603050405020304" pitchFamily="18" charset="0"/>
              </a:rPr>
              <a:t>To keep track of </a:t>
            </a:r>
            <a:r>
              <a:rPr lang="en-US" sz="1800" b="1" dirty="0">
                <a:latin typeface="Times New Roman" panose="02020603050405020304" pitchFamily="18" charset="0"/>
                <a:cs typeface="Times New Roman" panose="02020603050405020304" pitchFamily="18" charset="0"/>
              </a:rPr>
              <a:t>who is using which resource</a:t>
            </a:r>
            <a:r>
              <a:rPr lang="en-US" sz="1800" dirty="0">
                <a:latin typeface="Times New Roman" panose="02020603050405020304" pitchFamily="18" charset="0"/>
                <a:cs typeface="Times New Roman" panose="02020603050405020304" pitchFamily="18" charset="0"/>
              </a:rPr>
              <a:t>, granting resource requests, and mediating conflicting requests from different programs and users.</a:t>
            </a:r>
          </a:p>
          <a:p>
            <a:pPr algn="just"/>
            <a:r>
              <a:rPr lang="en-US" sz="1800" dirty="0">
                <a:latin typeface="Times New Roman" panose="02020603050405020304" pitchFamily="18" charset="0"/>
                <a:cs typeface="Times New Roman" panose="02020603050405020304" pitchFamily="18" charset="0"/>
              </a:rPr>
              <a:t>To provide efficient and fair </a:t>
            </a:r>
            <a:r>
              <a:rPr lang="en-US" sz="1800" b="1" dirty="0">
                <a:latin typeface="Times New Roman" panose="02020603050405020304" pitchFamily="18" charset="0"/>
                <a:cs typeface="Times New Roman" panose="02020603050405020304" pitchFamily="18" charset="0"/>
              </a:rPr>
              <a:t>sharing of resources</a:t>
            </a:r>
            <a:r>
              <a:rPr lang="en-US" sz="1800" dirty="0">
                <a:latin typeface="Times New Roman" panose="02020603050405020304" pitchFamily="18" charset="0"/>
                <a:cs typeface="Times New Roman" panose="02020603050405020304" pitchFamily="18" charset="0"/>
              </a:rPr>
              <a:t> among users and programs.</a:t>
            </a:r>
          </a:p>
          <a:p>
            <a:pPr algn="just">
              <a:spcBef>
                <a:spcPts val="900"/>
              </a:spcBef>
              <a:spcAft>
                <a:spcPts val="900"/>
              </a:spcAft>
              <a:buFont typeface="Wingdings" panose="05000000000000000000" pitchFamily="2" charset="2"/>
              <a:buChar char="q"/>
            </a:pPr>
            <a:endParaRPr lang="en-US" sz="1800" dirty="0">
              <a:latin typeface="Times New Roman" panose="02020603050405020304" pitchFamily="18" charset="0"/>
              <a:ea typeface="Times New Roman"/>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4284668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0" y="-20538"/>
            <a:ext cx="6858000" cy="5040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bIns="68580" anchor="ctr"/>
          <a:lstStyle/>
          <a:p>
            <a:pPr algn="ctr">
              <a:defRPr/>
            </a:pPr>
            <a:r>
              <a:rPr lang="en-US" sz="1700" b="1" dirty="0" smtClean="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FUNCTIONS OF OS</a:t>
            </a:r>
            <a:endParaRPr lang="en-US" sz="1700" b="1" dirty="0">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8" name="Slide Number Placeholder 7"/>
          <p:cNvSpPr>
            <a:spLocks noGrp="1"/>
          </p:cNvSpPr>
          <p:nvPr>
            <p:ph type="sldNum" sz="quarter" idx="12"/>
          </p:nvPr>
        </p:nvSpPr>
        <p:spPr/>
        <p:txBody>
          <a:bodyPr/>
          <a:lstStyle/>
          <a:p>
            <a:pPr>
              <a:defRPr/>
            </a:pPr>
            <a:fld id="{5D939E94-BC11-4C2B-9928-E32A46FA1E07}" type="slidenum">
              <a:rPr lang="en-US" b="1" smtClean="0"/>
              <a:pPr>
                <a:defRPr/>
              </a:pPr>
              <a:t>9</a:t>
            </a:fld>
            <a:endParaRPr lang="en-US" b="1" dirty="0"/>
          </a:p>
        </p:txBody>
      </p:sp>
      <p:sp>
        <p:nvSpPr>
          <p:cNvPr id="10" name="Content Placeholder 2"/>
          <p:cNvSpPr>
            <a:spLocks noGrp="1"/>
          </p:cNvSpPr>
          <p:nvPr>
            <p:ph idx="1"/>
          </p:nvPr>
        </p:nvSpPr>
        <p:spPr>
          <a:xfrm>
            <a:off x="399337" y="771550"/>
            <a:ext cx="6233666" cy="3112295"/>
          </a:xfrm>
        </p:spPr>
        <p:txBody>
          <a:bodyPr>
            <a:noAutofit/>
          </a:bodyPr>
          <a:lstStyle/>
          <a:p>
            <a:r>
              <a:rPr lang="en-US" sz="2000" dirty="0">
                <a:solidFill>
                  <a:srgbClr val="FF0000"/>
                </a:solidFill>
                <a:latin typeface="Times New Roman" panose="02020603050405020304" pitchFamily="18" charset="0"/>
                <a:cs typeface="Times New Roman" panose="02020603050405020304" pitchFamily="18" charset="0"/>
              </a:rPr>
              <a:t>Memory </a:t>
            </a:r>
            <a:r>
              <a:rPr lang="en-US" sz="2000" dirty="0" smtClean="0">
                <a:solidFill>
                  <a:srgbClr val="FF0000"/>
                </a:solidFill>
                <a:latin typeface="Times New Roman" panose="02020603050405020304" pitchFamily="18" charset="0"/>
                <a:cs typeface="Times New Roman" panose="02020603050405020304" pitchFamily="18" charset="0"/>
              </a:rPr>
              <a:t>Management</a:t>
            </a:r>
          </a:p>
          <a:p>
            <a:r>
              <a:rPr lang="en-US" sz="2000" dirty="0" smtClean="0">
                <a:solidFill>
                  <a:srgbClr val="FF0000"/>
                </a:solidFill>
                <a:latin typeface="Times New Roman" panose="02020603050405020304" pitchFamily="18" charset="0"/>
                <a:cs typeface="Times New Roman" panose="02020603050405020304" pitchFamily="18" charset="0"/>
              </a:rPr>
              <a:t>Processor Management</a:t>
            </a:r>
          </a:p>
          <a:p>
            <a:r>
              <a:rPr lang="en-US" sz="2000" dirty="0" smtClean="0">
                <a:solidFill>
                  <a:srgbClr val="FF0000"/>
                </a:solidFill>
                <a:latin typeface="Times New Roman" panose="02020603050405020304" pitchFamily="18" charset="0"/>
                <a:cs typeface="Times New Roman" panose="02020603050405020304" pitchFamily="18" charset="0"/>
              </a:rPr>
              <a:t>Device </a:t>
            </a:r>
            <a:r>
              <a:rPr lang="en-US" sz="2000" dirty="0">
                <a:solidFill>
                  <a:srgbClr val="FF0000"/>
                </a:solidFill>
                <a:latin typeface="Times New Roman" panose="02020603050405020304" pitchFamily="18" charset="0"/>
                <a:cs typeface="Times New Roman" panose="02020603050405020304" pitchFamily="18" charset="0"/>
              </a:rPr>
              <a:t>Management </a:t>
            </a:r>
            <a:endParaRPr lang="en-US" sz="2000" dirty="0" smtClean="0">
              <a:solidFill>
                <a:srgbClr val="FF0000"/>
              </a:solidFill>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File </a:t>
            </a:r>
            <a:r>
              <a:rPr lang="en-US" sz="2000" dirty="0" smtClean="0">
                <a:solidFill>
                  <a:srgbClr val="FF0000"/>
                </a:solidFill>
                <a:latin typeface="Times New Roman" panose="02020603050405020304" pitchFamily="18" charset="0"/>
                <a:cs typeface="Times New Roman" panose="02020603050405020304" pitchFamily="18" charset="0"/>
              </a:rPr>
              <a:t>Management</a:t>
            </a:r>
          </a:p>
          <a:p>
            <a:r>
              <a:rPr lang="en-US" sz="2000" dirty="0">
                <a:latin typeface="Times New Roman" panose="02020603050405020304" pitchFamily="18" charset="0"/>
                <a:cs typeface="Times New Roman" panose="02020603050405020304" pitchFamily="18" charset="0"/>
              </a:rPr>
              <a:t>Security</a:t>
            </a:r>
          </a:p>
          <a:p>
            <a:r>
              <a:rPr lang="en-US" sz="2000" dirty="0">
                <a:latin typeface="Times New Roman" panose="02020603050405020304" pitchFamily="18" charset="0"/>
                <a:cs typeface="Times New Roman" panose="02020603050405020304" pitchFamily="18" charset="0"/>
              </a:rPr>
              <a:t>Control over system performance</a:t>
            </a:r>
          </a:p>
          <a:p>
            <a:r>
              <a:rPr lang="en-US" sz="2000" dirty="0">
                <a:latin typeface="Times New Roman" panose="02020603050405020304" pitchFamily="18" charset="0"/>
                <a:cs typeface="Times New Roman" panose="02020603050405020304" pitchFamily="18" charset="0"/>
              </a:rPr>
              <a:t>Job accounting </a:t>
            </a:r>
          </a:p>
          <a:p>
            <a:r>
              <a:rPr lang="en-US" sz="2000" dirty="0">
                <a:latin typeface="Times New Roman" panose="02020603050405020304" pitchFamily="18" charset="0"/>
                <a:cs typeface="Times New Roman" panose="02020603050405020304" pitchFamily="18" charset="0"/>
              </a:rPr>
              <a:t>Error </a:t>
            </a:r>
            <a:r>
              <a:rPr lang="en-US" sz="2000" dirty="0" smtClean="0">
                <a:latin typeface="Times New Roman" panose="02020603050405020304" pitchFamily="18" charset="0"/>
                <a:cs typeface="Times New Roman" panose="02020603050405020304" pitchFamily="18" charset="0"/>
              </a:rPr>
              <a:t>detecting</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Coordination between other software and users </a:t>
            </a:r>
            <a:endParaRPr lang="en-US" sz="2000" dirty="0">
              <a:latin typeface="Times New Roman" panose="02020603050405020304" pitchFamily="18" charset="0"/>
              <a:ea typeface="Times New Roman"/>
              <a:cs typeface="Times New Roman" panose="02020603050405020304" pitchFamily="18" charset="0"/>
            </a:endParaRPr>
          </a:p>
        </p:txBody>
      </p:sp>
      <p:pic>
        <p:nvPicPr>
          <p:cNvPr id="7" name="Picture 6" descr="D:\1SVECW\SEM 2\Project Format\svec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244" y="1"/>
            <a:ext cx="472756" cy="483518"/>
          </a:xfrm>
          <a:prstGeom prst="rect">
            <a:avLst/>
          </a:prstGeom>
          <a:noFill/>
          <a:ln>
            <a:noFill/>
          </a:ln>
        </p:spPr>
      </p:pic>
    </p:spTree>
    <p:extLst>
      <p:ext uri="{BB962C8B-B14F-4D97-AF65-F5344CB8AC3E}">
        <p14:creationId xmlns:p14="http://schemas.microsoft.com/office/powerpoint/2010/main" val="2758358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17442</TotalTime>
  <Words>2751</Words>
  <Application>Microsoft Office PowerPoint</Application>
  <PresentationFormat>Custom</PresentationFormat>
  <Paragraphs>512</Paragraphs>
  <Slides>63</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맑은 고딕</vt:lpstr>
      <vt:lpstr>ＭＳ Ｐゴシック</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viva voce</dc:title>
  <dc:creator>shan</dc:creator>
  <cp:lastModifiedBy>user</cp:lastModifiedBy>
  <cp:revision>1276</cp:revision>
  <dcterms:created xsi:type="dcterms:W3CDTF">2014-02-28T09:23:05Z</dcterms:created>
  <dcterms:modified xsi:type="dcterms:W3CDTF">2020-12-30T09:12:16Z</dcterms:modified>
</cp:coreProperties>
</file>